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1" r:id="rId1"/>
    <p:sldMasterId id="2147483727" r:id="rId2"/>
  </p:sldMasterIdLst>
  <p:notesMasterIdLst>
    <p:notesMasterId r:id="rId20"/>
  </p:notesMasterIdLst>
  <p:handoutMasterIdLst>
    <p:handoutMasterId r:id="rId21"/>
  </p:handoutMasterIdLst>
  <p:sldIdLst>
    <p:sldId id="374" r:id="rId3"/>
    <p:sldId id="376" r:id="rId4"/>
    <p:sldId id="312" r:id="rId5"/>
    <p:sldId id="377" r:id="rId6"/>
    <p:sldId id="379" r:id="rId7"/>
    <p:sldId id="380" r:id="rId8"/>
    <p:sldId id="381" r:id="rId9"/>
    <p:sldId id="382" r:id="rId10"/>
    <p:sldId id="305" r:id="rId11"/>
    <p:sldId id="387" r:id="rId12"/>
    <p:sldId id="383" r:id="rId13"/>
    <p:sldId id="384" r:id="rId14"/>
    <p:sldId id="386" r:id="rId15"/>
    <p:sldId id="389" r:id="rId16"/>
    <p:sldId id="373" r:id="rId17"/>
    <p:sldId id="375" r:id="rId18"/>
    <p:sldId id="38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8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CFF"/>
    <a:srgbClr val="129DBF"/>
    <a:srgbClr val="13B2D8"/>
    <a:srgbClr val="2A0659"/>
    <a:srgbClr val="7E65BE"/>
    <a:srgbClr val="D3BAF8"/>
    <a:srgbClr val="2BC0FF"/>
    <a:srgbClr val="00AEFF"/>
    <a:srgbClr val="1E1734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6" autoAdjust="0"/>
    <p:restoredTop sz="81007" autoAdjust="0"/>
  </p:normalViewPr>
  <p:slideViewPr>
    <p:cSldViewPr snapToGrid="0">
      <p:cViewPr varScale="1">
        <p:scale>
          <a:sx n="123" d="100"/>
          <a:sy n="123" d="100"/>
        </p:scale>
        <p:origin x="426" y="108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0"/>
        <p:guide pos="287"/>
        <p:guide pos="2880"/>
        <p:guide orient="horz" pos="828"/>
      </p:guideLst>
    </p:cSldViewPr>
  </p:slideViewPr>
  <p:outlineViewPr>
    <p:cViewPr>
      <p:scale>
        <a:sx n="33" d="100"/>
        <a:sy n="33" d="100"/>
      </p:scale>
      <p:origin x="0" y="-5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53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9/4/2019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Non-exclusive –</a:t>
            </a:r>
            <a:r>
              <a:rPr lang="en-US" baseline="0" dirty="0"/>
              <a:t> FS can take the layout away after issuing a SIGIO to the process</a:t>
            </a:r>
          </a:p>
          <a:p>
            <a:r>
              <a:rPr lang="en-US" baseline="0" dirty="0"/>
              <a:t>Exclusive – FS can not break the lease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6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XDP would need rework to flag the </a:t>
            </a:r>
            <a:r>
              <a:rPr lang="en-US" baseline="0" dirty="0" err="1"/>
              <a:t>struct</a:t>
            </a:r>
            <a:r>
              <a:rPr lang="en-US" baseline="0" dirty="0"/>
              <a:t> file as “non-</a:t>
            </a:r>
            <a:r>
              <a:rPr lang="en-US" baseline="0" dirty="0" err="1"/>
              <a:t>dup’able</a:t>
            </a:r>
            <a:r>
              <a:rPr lang="en-US" baseline="0" dirty="0"/>
              <a:t>”</a:t>
            </a:r>
          </a:p>
          <a:p>
            <a:endParaRPr lang="en-US" baseline="0" dirty="0"/>
          </a:p>
          <a:p>
            <a:r>
              <a:rPr lang="en-US" baseline="0" dirty="0"/>
              <a:t>Other users would work just fine with the </a:t>
            </a:r>
            <a:r>
              <a:rPr lang="en-US" baseline="0" dirty="0" err="1"/>
              <a:t>file_pins</a:t>
            </a:r>
            <a:r>
              <a:rPr lang="en-US" baseline="0" dirty="0"/>
              <a:t> hanging off the </a:t>
            </a:r>
            <a:r>
              <a:rPr lang="en-US" baseline="0" dirty="0" err="1"/>
              <a:t>mm_struct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1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Bypasses</a:t>
            </a:r>
            <a:r>
              <a:rPr lang="en-US" baseline="0" dirty="0"/>
              <a:t> the page cache</a:t>
            </a:r>
          </a:p>
          <a:p>
            <a:r>
              <a:rPr lang="en-US" baseline="0" dirty="0"/>
              <a:t>Registrations are through </a:t>
            </a:r>
            <a:r>
              <a:rPr lang="en-US" baseline="0" dirty="0" err="1"/>
              <a:t>mmaped</a:t>
            </a:r>
            <a:r>
              <a:rPr lang="en-US" baseline="0" dirty="0"/>
              <a:t> regions</a:t>
            </a:r>
          </a:p>
          <a:p>
            <a:r>
              <a:rPr lang="en-US" baseline="0" dirty="0"/>
              <a:t>Hardware has access to the pages.  (must remain pined)</a:t>
            </a:r>
          </a:p>
          <a:p>
            <a:r>
              <a:rPr lang="en-US" baseline="0" dirty="0"/>
              <a:t>File system needs to know that an area is in use by hardware and can’t be reused even if the user has released that page.</a:t>
            </a:r>
          </a:p>
          <a:p>
            <a:r>
              <a:rPr lang="en-US" baseline="0" dirty="0"/>
              <a:t>	Failure to do so can cause corruption of data and potentially security issues with data being written by RDMA hardware to pages which have been assigned to other files/users.</a:t>
            </a:r>
          </a:p>
          <a:p>
            <a:r>
              <a:rPr lang="en-US" baseline="0" dirty="0"/>
              <a:t>There is a fundamental conflict between who is in control of pages in this use case.	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SIGKILL only after</a:t>
            </a:r>
            <a:r>
              <a:rPr lang="en-US" baseline="0" dirty="0"/>
              <a:t> a notification that the layout was changing…  and allowing the user to release their layout “pin” (lease)</a:t>
            </a:r>
          </a:p>
          <a:p>
            <a:r>
              <a:rPr lang="en-US" baseline="0" dirty="0"/>
              <a:t>Use of bounce buffers was discussed for non-DAX file systems only.  Was a way to use other page cache pages to write data the file system deemed necessary.</a:t>
            </a:r>
          </a:p>
          <a:p>
            <a:r>
              <a:rPr lang="en-US" baseline="0" dirty="0"/>
              <a:t>Fail truncate is currently the favored approach but only after an opt-in by basically telling the file system to pin the layout through an “exclusive” layout lease.</a:t>
            </a:r>
          </a:p>
          <a:p>
            <a:endParaRPr lang="en-US" baseline="0" dirty="0"/>
          </a:p>
          <a:p>
            <a:r>
              <a:rPr lang="en-US" baseline="0" dirty="0"/>
              <a:t>This is because the use case for truncating data from a file which is currently pinned for RDMA is really just a programming error on the users part.  Why not fail the operation and let the user sort it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1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3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User</a:t>
            </a:r>
            <a:r>
              <a:rPr lang="en-US" baseline="0" dirty="0"/>
              <a:t> opens data file</a:t>
            </a:r>
          </a:p>
          <a:p>
            <a:r>
              <a:rPr lang="en-US" baseline="0" dirty="0"/>
              <a:t>2) Takes exclusive lease</a:t>
            </a:r>
          </a:p>
          <a:p>
            <a:r>
              <a:rPr lang="en-US" baseline="0" dirty="0"/>
              <a:t>3) </a:t>
            </a:r>
            <a:r>
              <a:rPr lang="en-US" baseline="0" dirty="0" err="1"/>
              <a:t>Mmaps</a:t>
            </a:r>
            <a:r>
              <a:rPr lang="en-US" baseline="0" dirty="0"/>
              <a:t> file</a:t>
            </a:r>
          </a:p>
          <a:p>
            <a:r>
              <a:rPr lang="en-US" baseline="0" dirty="0"/>
              <a:t>4) Opens RDMA context (FD)</a:t>
            </a:r>
          </a:p>
          <a:p>
            <a:r>
              <a:rPr lang="en-US" baseline="0" dirty="0"/>
              <a:t>5) Pins file (RDMA MR creation)</a:t>
            </a:r>
          </a:p>
          <a:p>
            <a:r>
              <a:rPr lang="en-US" baseline="0" dirty="0"/>
              <a:t>6) GUP code recognizes the pages being pinned are a file</a:t>
            </a:r>
          </a:p>
          <a:p>
            <a:r>
              <a:rPr lang="en-US" baseline="0" dirty="0"/>
              <a:t>6a) checks for exclusive lease</a:t>
            </a:r>
          </a:p>
          <a:p>
            <a:r>
              <a:rPr lang="en-US" baseline="0" dirty="0"/>
              <a:t>6b) Creates </a:t>
            </a:r>
            <a:r>
              <a:rPr lang="en-US" baseline="0" dirty="0" err="1"/>
              <a:t>file_pin</a:t>
            </a:r>
            <a:r>
              <a:rPr lang="en-US" baseline="0" dirty="0"/>
              <a:t> tracking object which is associated with this RDMA file</a:t>
            </a:r>
          </a:p>
          <a:p>
            <a:endParaRPr lang="en-US" baseline="0" dirty="0"/>
          </a:p>
          <a:p>
            <a:r>
              <a:rPr lang="en-US" baseline="0" dirty="0"/>
              <a:t>User uses memory and reverses the steps to tear everything down…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of course it is never that simple…  </a:t>
            </a:r>
            <a:r>
              <a:rPr lang="en-US" baseline="0" dirty="0">
                <a:sym typeface="Wingdings" panose="05000000000000000000" pitchFamily="2" charset="2"/>
              </a:rPr>
              <a:t></a:t>
            </a:r>
          </a:p>
          <a:p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baseline="0" dirty="0">
                <a:sym typeface="Wingdings" panose="05000000000000000000" pitchFamily="2" charset="2"/>
              </a:rPr>
              <a:t>What if the user is not nice or just does something stupid?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Mailing list discussions indicated that as long as an admin could find out who was holding the references to the file and kill the appropriate process we would be ok.</a:t>
            </a:r>
          </a:p>
          <a:p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baseline="0" dirty="0">
                <a:sym typeface="Wingdings" panose="05000000000000000000" pitchFamily="2" charset="2"/>
              </a:rPr>
              <a:t>So a new </a:t>
            </a:r>
            <a:r>
              <a:rPr lang="en-US" baseline="0" dirty="0" err="1">
                <a:sym typeface="Wingdings" panose="05000000000000000000" pitchFamily="2" charset="2"/>
              </a:rPr>
              <a:t>procfs</a:t>
            </a:r>
            <a:r>
              <a:rPr lang="en-US" baseline="0" dirty="0">
                <a:sym typeface="Wingdings" panose="05000000000000000000" pitchFamily="2" charset="2"/>
              </a:rPr>
              <a:t> entry was added.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use of the </a:t>
            </a:r>
            <a:r>
              <a:rPr lang="en-US" baseline="0" dirty="0" err="1"/>
              <a:t>file_pin</a:t>
            </a:r>
            <a:r>
              <a:rPr lang="en-US" baseline="0" dirty="0"/>
              <a:t> object created by the GUP code would keep the lease and reference to the </a:t>
            </a:r>
            <a:r>
              <a:rPr lang="en-US" baseline="0" dirty="0" err="1"/>
              <a:t>struct</a:t>
            </a:r>
            <a:r>
              <a:rPr lang="en-US" baseline="0" dirty="0"/>
              <a:t> file around.  And would provide a mechanism to find the files which were pinned by walking the </a:t>
            </a:r>
            <a:r>
              <a:rPr lang="en-US" baseline="0" dirty="0" err="1"/>
              <a:t>fd</a:t>
            </a:r>
            <a:r>
              <a:rPr lang="en-US" baseline="0" dirty="0"/>
              <a:t> table by the </a:t>
            </a:r>
            <a:r>
              <a:rPr lang="en-US" baseline="0" dirty="0" err="1"/>
              <a:t>procfs</a:t>
            </a:r>
            <a:r>
              <a:rPr lang="en-US" baseline="0" dirty="0"/>
              <a:t> code.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7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forked process case…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3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Other FD users would follow the same rules as RDMA</a:t>
            </a:r>
          </a:p>
          <a:p>
            <a:endParaRPr lang="en-US" baseline="0" dirty="0"/>
          </a:p>
          <a:p>
            <a:r>
              <a:rPr lang="en-US" baseline="0" dirty="0"/>
              <a:t>Patches allowed for </a:t>
            </a:r>
            <a:r>
              <a:rPr lang="en-US" baseline="0" dirty="0" err="1"/>
              <a:t>file_pins</a:t>
            </a:r>
            <a:r>
              <a:rPr lang="en-US" baseline="0" dirty="0"/>
              <a:t> to be hung off the </a:t>
            </a:r>
            <a:r>
              <a:rPr lang="en-US" baseline="0" dirty="0" err="1"/>
              <a:t>mm_struct</a:t>
            </a:r>
            <a:r>
              <a:rPr lang="en-US" baseline="0" dirty="0"/>
              <a:t> for other users.  Those file pins (and </a:t>
            </a:r>
            <a:r>
              <a:rPr lang="en-US" baseline="0" dirty="0" err="1"/>
              <a:t>zombie’d</a:t>
            </a:r>
            <a:r>
              <a:rPr lang="en-US" baseline="0" dirty="0"/>
              <a:t> leases) would show up in the </a:t>
            </a:r>
            <a:r>
              <a:rPr lang="en-US" baseline="0" dirty="0" err="1"/>
              <a:t>file_pins</a:t>
            </a:r>
            <a:r>
              <a:rPr lang="en-US" baseline="0" dirty="0"/>
              <a:t> </a:t>
            </a:r>
            <a:r>
              <a:rPr lang="en-US" baseline="0" dirty="0" err="1"/>
              <a:t>procfs</a:t>
            </a:r>
            <a:r>
              <a:rPr lang="en-US" baseline="0" dirty="0"/>
              <a:t> entry as “stand alone” entries.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3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suzy.m.greenberg@intel.co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346075" y="1042753"/>
            <a:ext cx="8551863" cy="35116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This template is for open source external presentations only.  For any Intel internal presentations,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refer to the Intel Corporate and/or SSG presentation templates here: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https://</a:t>
            </a:r>
            <a:r>
              <a:rPr kumimoji="0" lang="en-US" sz="13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opensource.intel.com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/events/</a:t>
            </a:r>
            <a:r>
              <a:rPr kumimoji="0" lang="en-US" sz="13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powerpoint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-templates.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saving out the template ‘theme”, please choose “save as template” and choose .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potx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 file. Otherwise, when you save the presentation, be sure to save as “.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pptx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” only.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copy/pasting slides from another presentation, always choose the option “Use Destination Theme”.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inserting new slides, use “pre-loaded layouts” to ensure proper formatting will occur.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remove the twitter handle placeholder text at the bottom right of the content and closing slides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if one is not being represented by the presenter.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do not alter or remove the bottom title bar on the content slides within “master view”.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Adhere to the color palette offered in the two customized Open Source decks. Deciding what color palette is up to the presenter – there is no difference other than the color scheme.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If you have any further questions or concerns, please contact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  <a:hlinkClick r:id="rId2"/>
              </a:rPr>
              <a:t>suzy.m.greenberg@intel.com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. </a:t>
            </a:r>
            <a:endParaRPr lang="en-US" sz="1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6075" y="433415"/>
            <a:ext cx="8551863" cy="7473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OPEN SOURCE PRESENTATION</a:t>
            </a:r>
            <a:r>
              <a:rPr lang="en-US" sz="300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GUIDELINES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and Plan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lvl="0"/>
            <a:r>
              <a:rPr lang="en-US" dirty="0"/>
              <a:t>30PT CLEAR SANS HEADER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C 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76" y="1081454"/>
            <a:ext cx="8551862" cy="355384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100" b="1" i="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417513" indent="-225425">
              <a:buClr>
                <a:schemeClr val="tx2"/>
              </a:buClr>
              <a:buSzPct val="85000"/>
              <a:buFont typeface="LucidaGrande" charset="0"/>
              <a:buChar char="■"/>
              <a:defRPr sz="1600" b="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685800" indent="-228600">
              <a:buClr>
                <a:schemeClr val="tx2"/>
              </a:buClr>
              <a:buSzPct val="85000"/>
              <a:buFont typeface="LucidaGrande" charset="0"/>
              <a:buChar char="■"/>
              <a:defRPr sz="14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85000"/>
              <a:buFont typeface="LucidaGrande" charset="0"/>
              <a:buChar char="■"/>
              <a:defRPr sz="13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85000"/>
              <a:buFont typeface="LucidaGrande" charset="0"/>
              <a:buChar char="■"/>
              <a:defRPr sz="12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“21pt Clear Sans Bold Quote Text”</a:t>
            </a:r>
          </a:p>
          <a:p>
            <a:pPr lvl="1"/>
            <a:r>
              <a:rPr lang="en-US" dirty="0"/>
              <a:t>First level clear sans bullet</a:t>
            </a:r>
          </a:p>
          <a:p>
            <a:pPr lvl="2"/>
            <a:r>
              <a:rPr lang="en-US" dirty="0"/>
              <a:t>Second level clear sans bullet</a:t>
            </a:r>
          </a:p>
          <a:p>
            <a:pPr lvl="3"/>
            <a:r>
              <a:rPr lang="en-US" dirty="0"/>
              <a:t>Third level clear sans bullet</a:t>
            </a:r>
          </a:p>
          <a:p>
            <a:pPr lvl="4"/>
            <a:r>
              <a:rPr lang="en-US" dirty="0"/>
              <a:t>Fourth level clear bullet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9144000" cy="4835978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613" y="310130"/>
            <a:ext cx="8229600" cy="525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30PT CLEAR SANS HEADLINE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87830"/>
            <a:ext cx="4164379" cy="162463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10455" y="1087830"/>
            <a:ext cx="4387484" cy="162463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46074" y="2715699"/>
            <a:ext cx="8551864" cy="2005769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Horizonta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4" y="3317526"/>
            <a:ext cx="842562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46076" y="3717827"/>
            <a:ext cx="8425624" cy="248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14pt </a:t>
            </a:r>
            <a:r>
              <a:rPr lang="en-US" dirty="0"/>
              <a:t>Clear Sans master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4892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C Back Cover End Slide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6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Back-u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BACK-UP SLIDE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3516313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rgbClr val="D3BAF8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3991708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master subtitle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88912" y="271710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8912" y="2935272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2241429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rgbClr val="D3BAF8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DIVIDER SLIDE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2716824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divider subtitle text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3516313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5" y="401018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master subtitle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88912" y="271710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8912" y="2935272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3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187325"/>
            <a:ext cx="8577263" cy="701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5" y="998538"/>
            <a:ext cx="8577263" cy="37671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76669" y="998538"/>
            <a:ext cx="415343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200025"/>
            <a:ext cx="8183563" cy="714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342900" indent="0">
              <a:buFontTx/>
              <a:buNone/>
              <a:defRPr/>
            </a:lvl3pPr>
            <a:lvl4pPr marL="741363" indent="0">
              <a:buFontTx/>
              <a:buNone/>
              <a:defRPr/>
            </a:lvl4pPr>
            <a:lvl5pPr marL="4763" indent="0" algn="l">
              <a:buFontTx/>
              <a:buNone/>
              <a:tabLst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4"/>
            <a:r>
              <a:rPr lang="en-US" dirty="0"/>
              <a:t>30PT CLEAR SANS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49552" y="998538"/>
            <a:ext cx="4027118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16606" y="998538"/>
            <a:ext cx="4068608" cy="1757541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="0" i="0" baseline="0">
                <a:solidFill>
                  <a:srgbClr val="2A0659"/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16606" y="2923558"/>
            <a:ext cx="4068608" cy="1751473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 b="0" i="0" baseline="0">
                <a:solidFill>
                  <a:srgbClr val="2A0659"/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add.</a:t>
            </a:r>
          </a:p>
          <a:p>
            <a:endParaRPr lang="en-US" sz="1100" dirty="0"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6" y="998538"/>
            <a:ext cx="4275294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93675" y="193675"/>
            <a:ext cx="8491538" cy="708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lvl="0"/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Graph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Pie Graph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Plan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76" y="1081454"/>
            <a:ext cx="8551862" cy="355384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100" b="1" i="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417513" indent="-225425">
              <a:buClr>
                <a:srgbClr val="D3BAF8"/>
              </a:buClr>
              <a:buSzPct val="100000"/>
              <a:buFont typeface="LucidaGrande" charset="0"/>
              <a:buChar char="■"/>
              <a:defRPr sz="1600" b="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685800" indent="-228600">
              <a:buClr>
                <a:srgbClr val="D3BAF8"/>
              </a:buClr>
              <a:buSzPct val="100000"/>
              <a:buFont typeface="LucidaGrande" charset="0"/>
              <a:buChar char="■"/>
              <a:defRPr sz="14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LucidaGrande" charset="0"/>
              <a:buChar char="■"/>
              <a:defRPr sz="13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LucidaGrande" charset="0"/>
              <a:buChar char="■"/>
              <a:defRPr sz="12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“21pt Intel Clear Bold Text”</a:t>
            </a:r>
          </a:p>
          <a:p>
            <a:pPr lvl="1"/>
            <a:r>
              <a:rPr lang="en-US" dirty="0"/>
              <a:t>First level clear sans bullet</a:t>
            </a:r>
          </a:p>
          <a:p>
            <a:pPr lvl="2"/>
            <a:r>
              <a:rPr lang="en-US" dirty="0"/>
              <a:t>Second level clear sans bullet</a:t>
            </a:r>
          </a:p>
          <a:p>
            <a:pPr lvl="3"/>
            <a:r>
              <a:rPr lang="en-US" dirty="0"/>
              <a:t>Third level clear sans bullet</a:t>
            </a:r>
          </a:p>
          <a:p>
            <a:pPr lvl="4"/>
            <a:r>
              <a:rPr lang="en-US" dirty="0"/>
              <a:t>Fourth level clear bullet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13228"/>
            <a:ext cx="9144000" cy="4855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100" baseline="0">
                <a:solidFill>
                  <a:srgbClr val="2A0659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52709"/>
            <a:ext cx="9144000" cy="2089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100" baseline="0">
                <a:solidFill>
                  <a:srgbClr val="2A0659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9"/>
            <a:ext cx="4030594" cy="16208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76669" y="998539"/>
            <a:ext cx="4153437" cy="16208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74029" y="1178810"/>
            <a:ext cx="4199709" cy="365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2A06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Drag picture to placeholder or click icon to add.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186110"/>
            <a:ext cx="3921056" cy="36491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Divider Slide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2241429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</a:t>
            </a:r>
            <a:r>
              <a:rPr lang="en-US"/>
              <a:t>MASTER DIVIDER </a:t>
            </a:r>
            <a:r>
              <a:rPr lang="en-US" dirty="0"/>
              <a:t>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2716824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divider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3564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Section Break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6139"/>
            <a:ext cx="9144000" cy="24892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2A0659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5" y="3660314"/>
            <a:ext cx="7881938" cy="2477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 baseline="0">
                <a:solidFill>
                  <a:srgbClr val="7E65B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14pt Intel Clear 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3212751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12725"/>
            <a:ext cx="8520113" cy="865188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C Back Cover End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Back-u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" y="187325"/>
            <a:ext cx="8589963" cy="83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>
                <a:solidFill>
                  <a:srgbClr val="2A0659"/>
                </a:solidFill>
              </a:defRPr>
            </a:lvl2pPr>
            <a:lvl3pPr marL="342900" indent="0">
              <a:buFontTx/>
              <a:buNone/>
              <a:defRPr>
                <a:solidFill>
                  <a:srgbClr val="2A0659"/>
                </a:solidFill>
              </a:defRPr>
            </a:lvl3pPr>
            <a:lvl4pPr marL="741363" indent="0">
              <a:buFontTx/>
              <a:buNone/>
              <a:defRPr>
                <a:solidFill>
                  <a:srgbClr val="2A0659"/>
                </a:solidFill>
              </a:defRPr>
            </a:lvl4pPr>
            <a:lvl5pPr marL="1090613" indent="0">
              <a:buFontTx/>
              <a:buNone/>
              <a:defRPr>
                <a:solidFill>
                  <a:srgbClr val="2A0659"/>
                </a:solidFill>
              </a:defRPr>
            </a:lvl5pPr>
          </a:lstStyle>
          <a:p>
            <a:pPr lvl="0"/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8551863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sub-bullet two</a:t>
            </a:r>
          </a:p>
          <a:p>
            <a:pPr lvl="3"/>
            <a:r>
              <a:rPr lang="en-US" dirty="0"/>
              <a:t>14pt clear sans sub-bullet three</a:t>
            </a:r>
          </a:p>
          <a:p>
            <a:pPr lvl="4"/>
            <a:r>
              <a:rPr lang="en-US" dirty="0"/>
              <a:t>13pt clear sans sub-bullet four</a:t>
            </a:r>
          </a:p>
          <a:p>
            <a:pPr lvl="0"/>
            <a:r>
              <a:rPr lang="en-US" dirty="0"/>
              <a:t>18pt clear sans bullet two</a:t>
            </a:r>
          </a:p>
          <a:p>
            <a:pPr lvl="0"/>
            <a:r>
              <a:rPr lang="en-US" dirty="0"/>
              <a:t>18pt clear sans bullet three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203200"/>
            <a:ext cx="8551863" cy="8223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4164379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10455" y="1087830"/>
            <a:ext cx="4387484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9037"/>
            <a:ext cx="416437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16450" y="1098550"/>
            <a:ext cx="4281488" cy="1732574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16450" y="2927226"/>
            <a:ext cx="4281488" cy="1732574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616450" y="1098549"/>
            <a:ext cx="4281488" cy="3622919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4270375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Pi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Text Placeholder 17"/>
          <p:cNvSpPr txBox="1">
            <a:spLocks/>
          </p:cNvSpPr>
          <p:nvPr userDrawn="1"/>
        </p:nvSpPr>
        <p:spPr>
          <a:xfrm>
            <a:off x="346075" y="1098549"/>
            <a:ext cx="8425624" cy="362291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SzPct val="65000"/>
              <a:buFont typeface="Wingdings" charset="2"/>
              <a:buChar char="§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6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="0" i="0" kern="12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7" name="Text Placeholder 15"/>
          <p:cNvSpPr txBox="1">
            <a:spLocks/>
          </p:cNvSpPr>
          <p:nvPr userDrawn="1"/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defRPr sz="30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Tx/>
              <a:buNone/>
              <a:defRPr sz="35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30PT CLEAR SANS HEADER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92" r:id="rId2"/>
    <p:sldLayoutId id="2147483693" r:id="rId3"/>
    <p:sldLayoutId id="2147483699" r:id="rId4"/>
    <p:sldLayoutId id="2147483701" r:id="rId5"/>
    <p:sldLayoutId id="2147483700" r:id="rId6"/>
    <p:sldLayoutId id="2147483705" r:id="rId7"/>
    <p:sldLayoutId id="2147483702" r:id="rId8"/>
    <p:sldLayoutId id="2147483743" r:id="rId9"/>
    <p:sldLayoutId id="2147483744" r:id="rId10"/>
    <p:sldLayoutId id="2147483742" r:id="rId11"/>
    <p:sldLayoutId id="2147483703" r:id="rId12"/>
    <p:sldLayoutId id="2147483704" r:id="rId13"/>
    <p:sldLayoutId id="2147483707" r:id="rId14"/>
    <p:sldLayoutId id="2147483706" r:id="rId15"/>
    <p:sldLayoutId id="2147483709" r:id="rId16"/>
    <p:sldLayoutId id="2147483712" r:id="rId17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500" b="0" i="0" kern="1200" spc="0" baseline="0">
          <a:solidFill>
            <a:schemeClr val="tx2"/>
          </a:solidFill>
          <a:latin typeface="Clear Sans" charset="0"/>
          <a:ea typeface="Clear Sans" charset="0"/>
          <a:cs typeface="Clear Sans" charset="0"/>
        </a:defRPr>
      </a:lvl1pPr>
    </p:titleStyle>
    <p:bodyStyle>
      <a:lvl1pPr marL="285750" indent="-285750" algn="l" defTabSz="457200" rtl="0" eaLnBrk="1" latinLnBrk="0" hangingPunct="1">
        <a:spcBef>
          <a:spcPts val="1200"/>
        </a:spcBef>
        <a:spcAft>
          <a:spcPts val="0"/>
        </a:spcAft>
        <a:buClr>
          <a:schemeClr val="accent6"/>
        </a:buClr>
        <a:buSzPct val="95000"/>
        <a:buFont typeface="AppleSymbols" charset="0"/>
        <a:buChar char="⏀"/>
        <a:defRPr sz="1800" b="0" i="0" kern="1200">
          <a:solidFill>
            <a:schemeClr val="tx1">
              <a:lumMod val="65000"/>
              <a:lumOff val="35000"/>
            </a:schemeClr>
          </a:solidFill>
          <a:latin typeface="Intel Clear Light" charset="0"/>
          <a:ea typeface="Intel Clear Light" charset="0"/>
          <a:cs typeface="Intel Clear Light" charset="0"/>
        </a:defRPr>
      </a:lvl1pPr>
      <a:lvl2pPr marL="225425" indent="-225425" algn="l" defTabSz="457200" rtl="0" eaLnBrk="1" latinLnBrk="0" hangingPunct="1">
        <a:spcBef>
          <a:spcPts val="1200"/>
        </a:spcBef>
        <a:buClr>
          <a:srgbClr val="00AEFF"/>
        </a:buClr>
        <a:buSzPct val="65000"/>
        <a:buFont typeface="LucidaGrande" charset="0"/>
        <a:buChar char="▹"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2pPr>
      <a:lvl3pPr marL="571500" indent="-228600" algn="l" defTabSz="457200" rtl="0" eaLnBrk="1" latinLnBrk="0" hangingPunct="1">
        <a:spcBef>
          <a:spcPts val="800"/>
        </a:spcBef>
        <a:buClr>
          <a:srgbClr val="00AEFF"/>
        </a:buClr>
        <a:buSzPct val="65000"/>
        <a:buFont typeface="LucidaGrande" charset="0"/>
        <a:buChar char="▹"/>
        <a:defRPr sz="16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3pPr>
      <a:lvl4pPr marL="96996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4pPr>
      <a:lvl5pPr marL="131921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defRPr sz="30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Tx/>
              <a:buNone/>
              <a:defRPr sz="35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0659"/>
                </a:solidFill>
              </a:rPr>
              <a:t>30PT CLEAR SANS HEADER</a:t>
            </a:r>
          </a:p>
        </p:txBody>
      </p:sp>
      <p:sp>
        <p:nvSpPr>
          <p:cNvPr id="6" name="Text Placeholder 17"/>
          <p:cNvSpPr txBox="1">
            <a:spLocks/>
          </p:cNvSpPr>
          <p:nvPr userDrawn="1"/>
        </p:nvSpPr>
        <p:spPr>
          <a:xfrm>
            <a:off x="346075" y="1098549"/>
            <a:ext cx="8551863" cy="362291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129DBF"/>
              </a:buClr>
              <a:buSzPct val="100000"/>
              <a:buFont typeface="Wingdings" charset="2"/>
              <a:buChar char="§"/>
              <a:defRPr sz="18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SzPct val="65000"/>
              <a:buFont typeface="Wingdings" charset="2"/>
              <a:buChar char="§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6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4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3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18pt clear sans bullet one</a:t>
            </a:r>
          </a:p>
          <a:p>
            <a:pPr lvl="2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16pt clear sans bullet two</a:t>
            </a:r>
          </a:p>
          <a:p>
            <a:pPr lvl="3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14pt clear sans bullet three</a:t>
            </a:r>
          </a:p>
          <a:p>
            <a:pPr lvl="4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13pt clear sans bullet four</a:t>
            </a:r>
          </a:p>
        </p:txBody>
      </p:sp>
    </p:spTree>
    <p:extLst>
      <p:ext uri="{BB962C8B-B14F-4D97-AF65-F5344CB8AC3E}">
        <p14:creationId xmlns:p14="http://schemas.microsoft.com/office/powerpoint/2010/main" val="11258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2" r:id="rId4"/>
    <p:sldLayoutId id="2147483731" r:id="rId5"/>
    <p:sldLayoutId id="2147483748" r:id="rId6"/>
    <p:sldLayoutId id="2147483749" r:id="rId7"/>
    <p:sldLayoutId id="2147483750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spc="0" baseline="0">
          <a:solidFill>
            <a:srgbClr val="2A0659"/>
          </a:solidFill>
          <a:latin typeface="Intel Clear Pro" charset="0"/>
          <a:ea typeface="Intel Clear Pro" charset="0"/>
          <a:cs typeface="Intel Clear Pro" charset="0"/>
        </a:defRPr>
      </a:lvl1pPr>
    </p:titleStyle>
    <p:bodyStyle>
      <a:lvl1pPr marL="285750" indent="-285750" algn="l" defTabSz="457200" rtl="0" eaLnBrk="1" latinLnBrk="0" hangingPunct="1">
        <a:spcBef>
          <a:spcPts val="1200"/>
        </a:spcBef>
        <a:spcAft>
          <a:spcPts val="0"/>
        </a:spcAft>
        <a:buClr>
          <a:schemeClr val="accent6"/>
        </a:buClr>
        <a:buSzPct val="95000"/>
        <a:buFont typeface="AppleSymbols" charset="0"/>
        <a:buChar char="⏀"/>
        <a:defRPr sz="1800" b="0" i="0" kern="1200">
          <a:solidFill>
            <a:schemeClr val="tx1">
              <a:lumMod val="65000"/>
              <a:lumOff val="35000"/>
            </a:schemeClr>
          </a:solidFill>
          <a:latin typeface="Intel Clear Light" charset="0"/>
          <a:ea typeface="Intel Clear Light" charset="0"/>
          <a:cs typeface="Intel Clear Light" charset="0"/>
        </a:defRPr>
      </a:lvl1pPr>
      <a:lvl2pPr marL="225425" indent="-225425" algn="l" defTabSz="457200" rtl="0" eaLnBrk="1" latinLnBrk="0" hangingPunct="1">
        <a:spcBef>
          <a:spcPts val="1200"/>
        </a:spcBef>
        <a:buClr>
          <a:srgbClr val="00AEFF"/>
        </a:buClr>
        <a:buSzPct val="65000"/>
        <a:buFont typeface="LucidaGrande" charset="0"/>
        <a:buChar char="▹"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2pPr>
      <a:lvl3pPr marL="571500" indent="-228600" algn="l" defTabSz="457200" rtl="0" eaLnBrk="1" latinLnBrk="0" hangingPunct="1">
        <a:spcBef>
          <a:spcPts val="800"/>
        </a:spcBef>
        <a:buClr>
          <a:srgbClr val="00AEFF"/>
        </a:buClr>
        <a:buSzPct val="65000"/>
        <a:buFont typeface="LucidaGrande" charset="0"/>
        <a:buChar char="▹"/>
        <a:defRPr sz="16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3pPr>
      <a:lvl4pPr marL="96996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4pPr>
      <a:lvl5pPr marL="131921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RDMA with </a:t>
            </a:r>
            <a:r>
              <a:rPr lang="en-US" dirty="0" err="1"/>
              <a:t>FileSystem</a:t>
            </a:r>
            <a:r>
              <a:rPr lang="en-US" dirty="0"/>
              <a:t> DAX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Linux Plumbers Conference 2019 – Lisbon Portugal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Ira Weiny</a:t>
            </a:r>
          </a:p>
        </p:txBody>
      </p:sp>
    </p:spTree>
    <p:extLst>
      <p:ext uri="{BB962C8B-B14F-4D97-AF65-F5344CB8AC3E}">
        <p14:creationId xmlns:p14="http://schemas.microsoft.com/office/powerpoint/2010/main" val="181266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  <a:p>
            <a:r>
              <a:rPr lang="en-US" sz="2400" dirty="0"/>
              <a:t>(Rework)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270861"/>
            <a:ext cx="2473325" cy="3450607"/>
          </a:xfrm>
        </p:spPr>
        <p:txBody>
          <a:bodyPr/>
          <a:lstStyle/>
          <a:p>
            <a:r>
              <a:rPr lang="en-US" dirty="0"/>
              <a:t>Hang file pins off of sub-system object</a:t>
            </a:r>
          </a:p>
          <a:p>
            <a:r>
              <a:rPr lang="en-US" dirty="0"/>
              <a:t>Create callback for </a:t>
            </a:r>
            <a:r>
              <a:rPr lang="en-US" dirty="0" err="1"/>
              <a:t>procfs</a:t>
            </a:r>
            <a:r>
              <a:rPr lang="en-US" dirty="0"/>
              <a:t> code</a:t>
            </a:r>
          </a:p>
          <a:p>
            <a:r>
              <a:rPr lang="en-US" dirty="0"/>
              <a:t>Problem:</a:t>
            </a:r>
          </a:p>
          <a:p>
            <a:pPr lvl="2"/>
            <a:r>
              <a:rPr lang="en-US" dirty="0"/>
              <a:t>More complicated and requires more work on each sub-system</a:t>
            </a:r>
          </a:p>
          <a:p>
            <a:pPr lvl="2"/>
            <a:r>
              <a:rPr lang="en-US" dirty="0"/>
              <a:t>Still allows for “zombie” leases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383EF-844A-44D4-A376-75EA7990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20" y="130190"/>
            <a:ext cx="6260837" cy="45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  <a:p>
            <a:r>
              <a:rPr lang="en-US" sz="2400" dirty="0"/>
              <a:t>(Rework)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428750"/>
            <a:ext cx="2633105" cy="3292718"/>
          </a:xfrm>
        </p:spPr>
        <p:txBody>
          <a:bodyPr/>
          <a:lstStyle/>
          <a:p>
            <a:r>
              <a:rPr lang="en-US" sz="1600" dirty="0"/>
              <a:t>Fixes: Keep the lease associated with a single process?</a:t>
            </a:r>
          </a:p>
          <a:p>
            <a:pPr lvl="2"/>
            <a:r>
              <a:rPr lang="en-US" sz="1400" dirty="0"/>
              <a:t>Fixes lease ownership issues</a:t>
            </a:r>
          </a:p>
          <a:p>
            <a:pPr lvl="2"/>
            <a:r>
              <a:rPr lang="en-US" sz="1400" dirty="0"/>
              <a:t>Fixes required back reference</a:t>
            </a:r>
          </a:p>
          <a:p>
            <a:r>
              <a:rPr lang="en-US" sz="1600" dirty="0"/>
              <a:t>Problem: Difficult to track and close all places RDMA FD (or others) may be dup()’ed???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180" y="246063"/>
            <a:ext cx="6102828" cy="44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  <a:p>
            <a:r>
              <a:rPr lang="en-US" sz="2400" dirty="0"/>
              <a:t>(Rework)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428750"/>
            <a:ext cx="2473325" cy="3292718"/>
          </a:xfrm>
        </p:spPr>
        <p:txBody>
          <a:bodyPr/>
          <a:lstStyle/>
          <a:p>
            <a:r>
              <a:rPr lang="en-US" dirty="0"/>
              <a:t>Fixes: Disallow close to clarify lease semantics as well as prevent “Zombie” leases</a:t>
            </a:r>
          </a:p>
          <a:p>
            <a:r>
              <a:rPr lang="en-US" dirty="0"/>
              <a:t>Problem: Ordering of the close of RDMA file and data file may create deadlock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246063"/>
            <a:ext cx="6122908" cy="44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 “FD” users</a:t>
            </a:r>
          </a:p>
          <a:p>
            <a:pPr lvl="2"/>
            <a:r>
              <a:rPr lang="en-US" dirty="0"/>
              <a:t>XDP through socket</a:t>
            </a:r>
          </a:p>
          <a:p>
            <a:r>
              <a:rPr lang="en-US" dirty="0"/>
              <a:t>Hanging the </a:t>
            </a:r>
            <a:r>
              <a:rPr lang="en-US" dirty="0" err="1"/>
              <a:t>file_pin</a:t>
            </a:r>
            <a:r>
              <a:rPr lang="en-US" dirty="0"/>
              <a:t> information off </a:t>
            </a:r>
            <a:r>
              <a:rPr lang="en-US" dirty="0" err="1"/>
              <a:t>mm_struct</a:t>
            </a:r>
            <a:endParaRPr lang="en-US" dirty="0"/>
          </a:p>
          <a:p>
            <a:pPr lvl="2"/>
            <a:r>
              <a:rPr lang="en-US" dirty="0"/>
              <a:t>VFIO</a:t>
            </a:r>
          </a:p>
          <a:p>
            <a:pPr lvl="2"/>
            <a:r>
              <a:rPr lang="en-US" dirty="0" err="1"/>
              <a:t>io_uring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 Truncate – What about non-RDMA?</a:t>
            </a:r>
          </a:p>
        </p:txBody>
      </p:sp>
    </p:spTree>
    <p:extLst>
      <p:ext uri="{BB962C8B-B14F-4D97-AF65-F5344CB8AC3E}">
        <p14:creationId xmlns:p14="http://schemas.microsoft.com/office/powerpoint/2010/main" val="406947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23254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FS DAX allows direct user access to pages</a:t>
            </a:r>
          </a:p>
          <a:p>
            <a:r>
              <a:rPr lang="en-US" dirty="0"/>
              <a:t>RDMA (and others) allow direct access to these pages through hardware registrations</a:t>
            </a:r>
          </a:p>
          <a:p>
            <a:r>
              <a:rPr lang="en-US" dirty="0"/>
              <a:t>Hardware registrations can not be revoked easily</a:t>
            </a:r>
          </a:p>
          <a:p>
            <a:r>
              <a:rPr lang="en-US" dirty="0"/>
              <a:t>File systems need to invalidate some pages on truncate (hole punch)</a:t>
            </a:r>
          </a:p>
          <a:p>
            <a:r>
              <a:rPr lang="en-US" dirty="0"/>
              <a:t>File system corruption and or data leaks can occur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79658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Disable the feature completely</a:t>
            </a:r>
          </a:p>
          <a:p>
            <a:pPr lvl="2"/>
            <a:r>
              <a:rPr lang="en-US" dirty="0"/>
              <a:t>Current state</a:t>
            </a:r>
          </a:p>
          <a:p>
            <a:r>
              <a:rPr lang="en-US" dirty="0"/>
              <a:t>SIGKILL process’ which attempt truncate when pages are pinned</a:t>
            </a:r>
          </a:p>
          <a:p>
            <a:r>
              <a:rPr lang="en-US" dirty="0"/>
              <a:t>Use bounce buffers (non-DAX page cache only)</a:t>
            </a:r>
          </a:p>
          <a:p>
            <a:r>
              <a:rPr lang="en-US" dirty="0"/>
              <a:t>Fail truncate/hole punch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6075" y="187702"/>
            <a:ext cx="8551863" cy="822325"/>
          </a:xfrm>
        </p:spPr>
        <p:txBody>
          <a:bodyPr/>
          <a:lstStyle/>
          <a:p>
            <a:r>
              <a:rPr lang="en-US" dirty="0"/>
              <a:t>Solutions explored</a:t>
            </a:r>
          </a:p>
        </p:txBody>
      </p:sp>
    </p:spTree>
    <p:extLst>
      <p:ext uri="{BB962C8B-B14F-4D97-AF65-F5344CB8AC3E}">
        <p14:creationId xmlns:p14="http://schemas.microsoft.com/office/powerpoint/2010/main" val="276737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 the user inform the file system that they want to “lock down” the layout of a file</a:t>
            </a:r>
          </a:p>
          <a:p>
            <a:pPr lvl="2"/>
            <a:r>
              <a:rPr lang="en-US" dirty="0"/>
              <a:t>Layout lease</a:t>
            </a:r>
          </a:p>
          <a:p>
            <a:r>
              <a:rPr lang="en-US" dirty="0"/>
              <a:t>Allow 2 levels of layout lease</a:t>
            </a:r>
          </a:p>
          <a:p>
            <a:pPr lvl="2"/>
            <a:r>
              <a:rPr lang="en-US" dirty="0"/>
              <a:t>Non-exclusive</a:t>
            </a:r>
          </a:p>
          <a:p>
            <a:pPr lvl="2"/>
            <a:r>
              <a:rPr lang="en-US" dirty="0"/>
              <a:t>Exclusive</a:t>
            </a:r>
          </a:p>
          <a:p>
            <a:r>
              <a:rPr lang="en-US" dirty="0"/>
              <a:t>Exclusive is required to pin pages for indefinite use (such as RDMA)</a:t>
            </a:r>
          </a:p>
          <a:p>
            <a:r>
              <a:rPr lang="en-US" dirty="0"/>
              <a:t>Truncate fails with ETXTBSY while lease is held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 Truncate overview</a:t>
            </a:r>
          </a:p>
        </p:txBody>
      </p:sp>
    </p:spTree>
    <p:extLst>
      <p:ext uri="{BB962C8B-B14F-4D97-AF65-F5344CB8AC3E}">
        <p14:creationId xmlns:p14="http://schemas.microsoft.com/office/powerpoint/2010/main" val="18271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098549"/>
            <a:ext cx="2473325" cy="3622919"/>
          </a:xfrm>
        </p:spPr>
        <p:txBody>
          <a:bodyPr/>
          <a:lstStyle/>
          <a:p>
            <a:r>
              <a:rPr lang="en-US" dirty="0"/>
              <a:t>New GUP calls set up an association between Memory pinning subsystem object and the Data file being pinned</a:t>
            </a:r>
          </a:p>
          <a:p>
            <a:r>
              <a:rPr lang="en-US" dirty="0"/>
              <a:t>New GUP call required to pass necessary data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87" y="258763"/>
            <a:ext cx="6102829" cy="4475405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</p:spPr>
        <p:txBody>
          <a:bodyPr/>
          <a:lstStyle/>
          <a:p>
            <a:r>
              <a:rPr lang="en-US" dirty="0"/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3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098549"/>
            <a:ext cx="2473325" cy="3622919"/>
          </a:xfrm>
        </p:spPr>
        <p:txBody>
          <a:bodyPr/>
          <a:lstStyle/>
          <a:p>
            <a:r>
              <a:rPr lang="en-US" dirty="0"/>
              <a:t>What happens if the user </a:t>
            </a:r>
            <a:r>
              <a:rPr lang="en-US" dirty="0" err="1"/>
              <a:t>unmaps</a:t>
            </a:r>
            <a:r>
              <a:rPr lang="en-US" dirty="0"/>
              <a:t> and/or closes the file?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46063"/>
            <a:ext cx="5824538" cy="45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098549"/>
            <a:ext cx="2473325" cy="3622919"/>
          </a:xfrm>
        </p:spPr>
        <p:txBody>
          <a:bodyPr/>
          <a:lstStyle/>
          <a:p>
            <a:r>
              <a:rPr lang="en-US" dirty="0"/>
              <a:t>What if the process forks?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46064"/>
            <a:ext cx="5811838" cy="45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6075" y="1098549"/>
            <a:ext cx="2473325" cy="3622919"/>
          </a:xfrm>
        </p:spPr>
        <p:txBody>
          <a:bodyPr/>
          <a:lstStyle/>
          <a:p>
            <a:r>
              <a:rPr lang="en-US" dirty="0"/>
              <a:t>And even if the RDMA FD is passed to some random process with SCM_RIGHTS…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10" y="246063"/>
            <a:ext cx="6102828" cy="44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6075" y="816965"/>
            <a:ext cx="8551863" cy="3904504"/>
          </a:xfrm>
        </p:spPr>
        <p:txBody>
          <a:bodyPr/>
          <a:lstStyle/>
          <a:p>
            <a:r>
              <a:rPr lang="en-US" dirty="0"/>
              <a:t>Other “FD” users</a:t>
            </a:r>
          </a:p>
          <a:p>
            <a:pPr lvl="2"/>
            <a:r>
              <a:rPr lang="en-US" dirty="0"/>
              <a:t>XDP through socket</a:t>
            </a:r>
          </a:p>
          <a:p>
            <a:r>
              <a:rPr lang="en-US" dirty="0"/>
              <a:t>Hanging the </a:t>
            </a:r>
            <a:r>
              <a:rPr lang="en-US" dirty="0" err="1"/>
              <a:t>file_pin</a:t>
            </a:r>
            <a:r>
              <a:rPr lang="en-US" dirty="0"/>
              <a:t> information off </a:t>
            </a:r>
            <a:r>
              <a:rPr lang="en-US" dirty="0" err="1"/>
              <a:t>mm_struct</a:t>
            </a:r>
            <a:endParaRPr lang="en-US" dirty="0"/>
          </a:p>
          <a:p>
            <a:pPr lvl="2"/>
            <a:r>
              <a:rPr lang="en-US" dirty="0"/>
              <a:t>VFIO</a:t>
            </a:r>
          </a:p>
          <a:p>
            <a:pPr lvl="2"/>
            <a:r>
              <a:rPr lang="en-US" dirty="0" err="1"/>
              <a:t>io_uring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$ cat /proc/&lt;</a:t>
            </a:r>
            <a:r>
              <a:rPr lang="en-US" sz="1200" dirty="0" err="1">
                <a:solidFill>
                  <a:schemeClr val="tx1"/>
                </a:solidFill>
              </a:rPr>
              <a:t>pid</a:t>
            </a:r>
            <a:r>
              <a:rPr lang="en-US" sz="1200" dirty="0">
                <a:solidFill>
                  <a:schemeClr val="tx1"/>
                </a:solidFill>
              </a:rPr>
              <a:t>&gt;/</a:t>
            </a:r>
            <a:r>
              <a:rPr lang="en-US" sz="1200" dirty="0" err="1">
                <a:solidFill>
                  <a:schemeClr val="tx1"/>
                </a:solidFill>
              </a:rPr>
              <a:t>file_pins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/foo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 Truncate – What about non-RDMA?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419725" y="2266014"/>
            <a:ext cx="2924176" cy="228306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SzPct val="65000"/>
              <a:buFont typeface="Wingdings" charset="2"/>
              <a:buChar char="§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6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3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$ cat /proc/&lt;</a:t>
            </a:r>
            <a:r>
              <a:rPr lang="en-US" sz="1200" dirty="0" err="1">
                <a:solidFill>
                  <a:schemeClr val="tx1"/>
                </a:solidFill>
              </a:rPr>
              <a:t>pid</a:t>
            </a:r>
            <a:r>
              <a:rPr lang="en-US" sz="1200" dirty="0">
                <a:solidFill>
                  <a:schemeClr val="tx1"/>
                </a:solidFill>
              </a:rPr>
              <a:t>&gt;/</a:t>
            </a:r>
            <a:r>
              <a:rPr lang="en-US" sz="1200" dirty="0" err="1">
                <a:solidFill>
                  <a:schemeClr val="tx1"/>
                </a:solidFill>
              </a:rPr>
              <a:t>file_pins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4: /dev/</a:t>
            </a:r>
            <a:r>
              <a:rPr lang="en-US" sz="1200" dirty="0" err="1">
                <a:solidFill>
                  <a:schemeClr val="tx1"/>
                </a:solidFill>
              </a:rPr>
              <a:t>infiniband</a:t>
            </a:r>
            <a:r>
              <a:rPr lang="en-US" sz="1200" dirty="0">
                <a:solidFill>
                  <a:schemeClr val="tx1"/>
                </a:solidFill>
              </a:rPr>
              <a:t>/uverbs0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        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/foo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        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/another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        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/one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/another</a:t>
            </a:r>
          </a:p>
          <a:p>
            <a:pPr marL="0" indent="0">
              <a:buFont typeface="Wingdings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mnt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pmem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mm_mapped_file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6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RDMA “</a:t>
            </a:r>
            <a:r>
              <a:rPr lang="en-US" dirty="0" err="1"/>
              <a:t>uverbs</a:t>
            </a:r>
            <a:r>
              <a:rPr lang="en-US" dirty="0"/>
              <a:t> file” object can’t safely take a reference to the parent struct file</a:t>
            </a:r>
          </a:p>
          <a:p>
            <a:pPr lvl="2"/>
            <a:r>
              <a:rPr lang="en-US" dirty="0"/>
              <a:t>Fixed in continued work</a:t>
            </a:r>
          </a:p>
          <a:p>
            <a:r>
              <a:rPr lang="en-US" dirty="0"/>
              <a:t>Lease semantics were deemed unclear</a:t>
            </a:r>
          </a:p>
          <a:p>
            <a:pPr lvl="2"/>
            <a:r>
              <a:rPr lang="en-US" dirty="0"/>
              <a:t>Who owns the lease</a:t>
            </a:r>
          </a:p>
          <a:p>
            <a:pPr lvl="2"/>
            <a:r>
              <a:rPr lang="en-US" dirty="0"/>
              <a:t>Who can remove the lease</a:t>
            </a:r>
          </a:p>
          <a:p>
            <a:pPr lvl="2"/>
            <a:r>
              <a:rPr lang="en-US" dirty="0"/>
              <a:t>When can the lease be removed</a:t>
            </a:r>
          </a:p>
          <a:p>
            <a:r>
              <a:rPr lang="en-US" dirty="0"/>
              <a:t>“Zombie” Leases were not palatable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Fail Truncate (current patch set) Objections</a:t>
            </a:r>
          </a:p>
        </p:txBody>
      </p:sp>
    </p:spTree>
    <p:extLst>
      <p:ext uri="{BB962C8B-B14F-4D97-AF65-F5344CB8AC3E}">
        <p14:creationId xmlns:p14="http://schemas.microsoft.com/office/powerpoint/2010/main" val="83451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Fail Truncate Rework</a:t>
            </a:r>
          </a:p>
        </p:txBody>
      </p:sp>
    </p:spTree>
    <p:extLst>
      <p:ext uri="{BB962C8B-B14F-4D97-AF65-F5344CB8AC3E}">
        <p14:creationId xmlns:p14="http://schemas.microsoft.com/office/powerpoint/2010/main" val="1692467669"/>
      </p:ext>
    </p:extLst>
  </p:cSld>
  <p:clrMapOvr>
    <a:masterClrMapping/>
  </p:clrMapOvr>
</p:sld>
</file>

<file path=ppt/theme/theme1.xml><?xml version="1.0" encoding="utf-8"?>
<a:theme xmlns:a="http://schemas.openxmlformats.org/drawingml/2006/main" name="OTC Content Slide  Turquoise">
  <a:themeElements>
    <a:clrScheme name="OTC Turquoise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9ADCE7"/>
      </a:accent1>
      <a:accent2>
        <a:srgbClr val="0071C5"/>
      </a:accent2>
      <a:accent3>
        <a:srgbClr val="009CDA"/>
      </a:accent3>
      <a:accent4>
        <a:srgbClr val="6B748A"/>
      </a:accent4>
      <a:accent5>
        <a:srgbClr val="2790A3"/>
      </a:accent5>
      <a:accent6>
        <a:srgbClr val="4ACEE6"/>
      </a:accent6>
      <a:hlink>
        <a:srgbClr val="08327F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B27677AF-4796-D14D-A9D3-B1EFDC3FC689}" vid="{A39FE372-8979-2248-AD84-BF5E6CF2E572}"/>
    </a:ext>
  </a:extLst>
</a:theme>
</file>

<file path=ppt/theme/theme2.xml><?xml version="1.0" encoding="utf-8"?>
<a:theme xmlns:a="http://schemas.openxmlformats.org/drawingml/2006/main" name="1_OTC Content Slide Blue">
  <a:themeElements>
    <a:clrScheme name="Custom 14">
      <a:dk1>
        <a:srgbClr val="FEFFFF"/>
      </a:dk1>
      <a:lt1>
        <a:srgbClr val="FEFFFF"/>
      </a:lt1>
      <a:dk2>
        <a:srgbClr val="521B92"/>
      </a:dk2>
      <a:lt2>
        <a:srgbClr val="521B92"/>
      </a:lt2>
      <a:accent1>
        <a:srgbClr val="521B92"/>
      </a:accent1>
      <a:accent2>
        <a:srgbClr val="C0C0C0"/>
      </a:accent2>
      <a:accent3>
        <a:srgbClr val="D783FF"/>
      </a:accent3>
      <a:accent4>
        <a:srgbClr val="9437FF"/>
      </a:accent4>
      <a:accent5>
        <a:srgbClr val="4D0AA6"/>
      </a:accent5>
      <a:accent6>
        <a:srgbClr val="2A0659"/>
      </a:accent6>
      <a:hlink>
        <a:srgbClr val="7E65BE"/>
      </a:hlink>
      <a:folHlink>
        <a:srgbClr val="DFCCF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B27677AF-4796-D14D-A9D3-B1EFDC3FC689}" vid="{8670AA66-853B-F54F-888D-3840EAA58D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On-screen Show (16:9)</PresentationFormat>
  <Paragraphs>147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AppleSymbols</vt:lpstr>
      <vt:lpstr>Arial</vt:lpstr>
      <vt:lpstr>Clear Sans</vt:lpstr>
      <vt:lpstr>Intel Clear</vt:lpstr>
      <vt:lpstr>Intel Clear Light</vt:lpstr>
      <vt:lpstr>Intel Clear Pro</vt:lpstr>
      <vt:lpstr>LucidaGrande</vt:lpstr>
      <vt:lpstr>Wingdings</vt:lpstr>
      <vt:lpstr>OTC Content Slide  Turquoise</vt:lpstr>
      <vt:lpstr>1_OTC Content Slide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CTPClassification=CTP_IC:VisualMarkings=, CTPClassification=CTP_IC</cp:keywords>
  <cp:lastModifiedBy/>
  <cp:revision>1</cp:revision>
  <dcterms:created xsi:type="dcterms:W3CDTF">2017-10-09T19:47:02Z</dcterms:created>
  <dcterms:modified xsi:type="dcterms:W3CDTF">2019-09-10T12:30:43Z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ead8d52b-6295-4a2c-9161-5631ef442559</vt:lpwstr>
  </property>
  <property fmtid="{D5CDD505-2E9C-101B-9397-08002B2CF9AE}" pid="3" name="CTP_BU">
    <vt:lpwstr>SYSTEM SOFTWARE PRODUCTS GRP</vt:lpwstr>
  </property>
  <property fmtid="{D5CDD505-2E9C-101B-9397-08002B2CF9AE}" pid="4" name="CTP_TimeStamp">
    <vt:lpwstr>2019-09-10 12:30:43Z</vt:lpwstr>
  </property>
  <property fmtid="{D5CDD505-2E9C-101B-9397-08002B2CF9AE}" pid="5" name="CTPClassification">
    <vt:lpwstr>CTP_IC</vt:lpwstr>
  </property>
</Properties>
</file>