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8"/>
  </p:notesMasterIdLst>
  <p:sldIdLst>
    <p:sldId id="256" r:id="rId2"/>
    <p:sldId id="279" r:id="rId3"/>
    <p:sldId id="285" r:id="rId4"/>
    <p:sldId id="287" r:id="rId5"/>
    <p:sldId id="288" r:id="rId6"/>
    <p:sldId id="28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37" autoAdjust="0"/>
  </p:normalViewPr>
  <p:slideViewPr>
    <p:cSldViewPr snapToGrid="0">
      <p:cViewPr varScale="1">
        <p:scale>
          <a:sx n="129" d="100"/>
          <a:sy n="129" d="100"/>
        </p:scale>
        <p:origin x="110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BB990-B939-4600-A2C0-426FDC7BB69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DB3DAD-E15E-4991-B951-950D5642BE1F}">
      <dgm:prSet/>
      <dgm:spPr>
        <a:solidFill>
          <a:schemeClr val="accent3"/>
        </a:solidFill>
      </dgm:spPr>
      <dgm:t>
        <a:bodyPr/>
        <a:lstStyle/>
        <a:p>
          <a:r>
            <a:rPr lang="en-US" b="0" i="0" dirty="0"/>
            <a:t>PCI device no page fault*</a:t>
          </a:r>
          <a:endParaRPr lang="en-US" dirty="0"/>
        </a:p>
      </dgm:t>
    </dgm:pt>
    <dgm:pt modelId="{64276E61-DE81-4BB0-A552-11C18564E7FB}" type="parTrans" cxnId="{613CBACA-61C6-4D57-9B34-C41D67466276}">
      <dgm:prSet/>
      <dgm:spPr/>
      <dgm:t>
        <a:bodyPr/>
        <a:lstStyle/>
        <a:p>
          <a:endParaRPr lang="en-US"/>
        </a:p>
      </dgm:t>
    </dgm:pt>
    <dgm:pt modelId="{2525E669-4A45-4076-9A8C-47010775D58D}" type="sibTrans" cxnId="{613CBACA-61C6-4D57-9B34-C41D67466276}">
      <dgm:prSet/>
      <dgm:spPr/>
      <dgm:t>
        <a:bodyPr/>
        <a:lstStyle/>
        <a:p>
          <a:endParaRPr lang="en-US"/>
        </a:p>
      </dgm:t>
    </dgm:pt>
    <dgm:pt modelId="{30FA0CE5-5F23-4350-BBE1-F4005134F567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Page request service</a:t>
          </a:r>
        </a:p>
      </dgm:t>
    </dgm:pt>
    <dgm:pt modelId="{B82DFAFD-A44E-4200-985E-9C5E1B13AD29}" type="parTrans" cxnId="{9D6F3935-DEF2-4204-8072-79352FB82D88}">
      <dgm:prSet/>
      <dgm:spPr/>
      <dgm:t>
        <a:bodyPr/>
        <a:lstStyle/>
        <a:p>
          <a:endParaRPr lang="en-US"/>
        </a:p>
      </dgm:t>
    </dgm:pt>
    <dgm:pt modelId="{A5367BB8-6F9A-4A7D-B50D-6AD2707A36B1}" type="sibTrans" cxnId="{9D6F3935-DEF2-4204-8072-79352FB82D88}">
      <dgm:prSet/>
      <dgm:spPr/>
      <dgm:t>
        <a:bodyPr/>
        <a:lstStyle/>
        <a:p>
          <a:endParaRPr lang="en-US"/>
        </a:p>
      </dgm:t>
    </dgm:pt>
    <dgm:pt modelId="{FD4C71F5-42EE-4E91-9A37-1F5402EDE5E3}">
      <dgm:prSet/>
      <dgm:spPr/>
      <dgm:t>
        <a:bodyPr/>
        <a:lstStyle/>
        <a:p>
          <a:r>
            <a:rPr lang="en-US" dirty="0"/>
            <a:t>Mediated device</a:t>
          </a:r>
        </a:p>
      </dgm:t>
    </dgm:pt>
    <dgm:pt modelId="{E09F145E-9A44-4ECC-B53C-F3B9D94F89A1}" type="parTrans" cxnId="{44796075-3888-4E1C-A0FF-FC7EB856A0FB}">
      <dgm:prSet/>
      <dgm:spPr/>
      <dgm:t>
        <a:bodyPr/>
        <a:lstStyle/>
        <a:p>
          <a:endParaRPr lang="en-US"/>
        </a:p>
      </dgm:t>
    </dgm:pt>
    <dgm:pt modelId="{97CE5924-8DAE-4BAE-93F8-327E0E13C2EC}" type="sibTrans" cxnId="{44796075-3888-4E1C-A0FF-FC7EB856A0FB}">
      <dgm:prSet/>
      <dgm:spPr/>
      <dgm:t>
        <a:bodyPr/>
        <a:lstStyle/>
        <a:p>
          <a:endParaRPr lang="en-US"/>
        </a:p>
      </dgm:t>
    </dgm:pt>
    <dgm:pt modelId="{9952EB61-B0ED-4B36-BC91-F6A9F6AB2907}" type="pres">
      <dgm:prSet presAssocID="{EB3BB990-B939-4600-A2C0-426FDC7BB698}" presName="CompostProcess" presStyleCnt="0">
        <dgm:presLayoutVars>
          <dgm:dir/>
          <dgm:resizeHandles val="exact"/>
        </dgm:presLayoutVars>
      </dgm:prSet>
      <dgm:spPr/>
    </dgm:pt>
    <dgm:pt modelId="{A2D74326-7271-46D9-B2FE-DC34D29A0CB7}" type="pres">
      <dgm:prSet presAssocID="{EB3BB990-B939-4600-A2C0-426FDC7BB698}" presName="arrow" presStyleLbl="bgShp" presStyleIdx="0" presStyleCnt="1" custLinFactX="-24666" custLinFactNeighborX="-100000" custLinFactNeighborY="-11487"/>
      <dgm:spPr>
        <a:solidFill>
          <a:schemeClr val="accent2"/>
        </a:solidFill>
      </dgm:spPr>
    </dgm:pt>
    <dgm:pt modelId="{AF9EC0FA-E4CD-44AF-A3B1-10E056170106}" type="pres">
      <dgm:prSet presAssocID="{EB3BB990-B939-4600-A2C0-426FDC7BB698}" presName="linearProcess" presStyleCnt="0"/>
      <dgm:spPr/>
    </dgm:pt>
    <dgm:pt modelId="{76AEF709-500C-438A-8EC4-70394F58E238}" type="pres">
      <dgm:prSet presAssocID="{ABDB3DAD-E15E-4991-B951-950D5642BE1F}" presName="textNode" presStyleLbl="node1" presStyleIdx="0" presStyleCnt="3">
        <dgm:presLayoutVars>
          <dgm:bulletEnabled val="1"/>
        </dgm:presLayoutVars>
      </dgm:prSet>
      <dgm:spPr/>
    </dgm:pt>
    <dgm:pt modelId="{4D0D91CF-CA26-4E49-955A-62EFE86DB72B}" type="pres">
      <dgm:prSet presAssocID="{2525E669-4A45-4076-9A8C-47010775D58D}" presName="sibTrans" presStyleCnt="0"/>
      <dgm:spPr/>
    </dgm:pt>
    <dgm:pt modelId="{9DC9CB61-0623-4D3E-8FB9-F0FDEDCD93DF}" type="pres">
      <dgm:prSet presAssocID="{30FA0CE5-5F23-4350-BBE1-F4005134F567}" presName="textNode" presStyleLbl="node1" presStyleIdx="1" presStyleCnt="3">
        <dgm:presLayoutVars>
          <dgm:bulletEnabled val="1"/>
        </dgm:presLayoutVars>
      </dgm:prSet>
      <dgm:spPr/>
    </dgm:pt>
    <dgm:pt modelId="{93910AF1-D4C8-44A1-9333-10AD0294D1E5}" type="pres">
      <dgm:prSet presAssocID="{A5367BB8-6F9A-4A7D-B50D-6AD2707A36B1}" presName="sibTrans" presStyleCnt="0"/>
      <dgm:spPr/>
    </dgm:pt>
    <dgm:pt modelId="{0A533A09-3DAF-45CD-B60A-947C808B9304}" type="pres">
      <dgm:prSet presAssocID="{FD4C71F5-42EE-4E91-9A37-1F5402EDE5E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D6F3935-DEF2-4204-8072-79352FB82D88}" srcId="{EB3BB990-B939-4600-A2C0-426FDC7BB698}" destId="{30FA0CE5-5F23-4350-BBE1-F4005134F567}" srcOrd="1" destOrd="0" parTransId="{B82DFAFD-A44E-4200-985E-9C5E1B13AD29}" sibTransId="{A5367BB8-6F9A-4A7D-B50D-6AD2707A36B1}"/>
    <dgm:cxn modelId="{44796075-3888-4E1C-A0FF-FC7EB856A0FB}" srcId="{EB3BB990-B939-4600-A2C0-426FDC7BB698}" destId="{FD4C71F5-42EE-4E91-9A37-1F5402EDE5E3}" srcOrd="2" destOrd="0" parTransId="{E09F145E-9A44-4ECC-B53C-F3B9D94F89A1}" sibTransId="{97CE5924-8DAE-4BAE-93F8-327E0E13C2EC}"/>
    <dgm:cxn modelId="{D5323877-AF2E-40D4-B8B4-DAD84834AC94}" type="presOf" srcId="{30FA0CE5-5F23-4350-BBE1-F4005134F567}" destId="{9DC9CB61-0623-4D3E-8FB9-F0FDEDCD93DF}" srcOrd="0" destOrd="0" presId="urn:microsoft.com/office/officeart/2005/8/layout/hProcess9"/>
    <dgm:cxn modelId="{6F531379-9A6D-4DCA-B5C6-8A1EB1EAECD9}" type="presOf" srcId="{FD4C71F5-42EE-4E91-9A37-1F5402EDE5E3}" destId="{0A533A09-3DAF-45CD-B60A-947C808B9304}" srcOrd="0" destOrd="0" presId="urn:microsoft.com/office/officeart/2005/8/layout/hProcess9"/>
    <dgm:cxn modelId="{F057065A-5435-4960-A1E0-7243A5335E12}" type="presOf" srcId="{ABDB3DAD-E15E-4991-B951-950D5642BE1F}" destId="{76AEF709-500C-438A-8EC4-70394F58E238}" srcOrd="0" destOrd="0" presId="urn:microsoft.com/office/officeart/2005/8/layout/hProcess9"/>
    <dgm:cxn modelId="{AF040FC1-6CB7-4192-9D06-BE2F0AD88D25}" type="presOf" srcId="{EB3BB990-B939-4600-A2C0-426FDC7BB698}" destId="{9952EB61-B0ED-4B36-BC91-F6A9F6AB2907}" srcOrd="0" destOrd="0" presId="urn:microsoft.com/office/officeart/2005/8/layout/hProcess9"/>
    <dgm:cxn modelId="{613CBACA-61C6-4D57-9B34-C41D67466276}" srcId="{EB3BB990-B939-4600-A2C0-426FDC7BB698}" destId="{ABDB3DAD-E15E-4991-B951-950D5642BE1F}" srcOrd="0" destOrd="0" parTransId="{64276E61-DE81-4BB0-A552-11C18564E7FB}" sibTransId="{2525E669-4A45-4076-9A8C-47010775D58D}"/>
    <dgm:cxn modelId="{CD885115-EA43-4F68-9E37-FD4D759DA0E9}" type="presParOf" srcId="{9952EB61-B0ED-4B36-BC91-F6A9F6AB2907}" destId="{A2D74326-7271-46D9-B2FE-DC34D29A0CB7}" srcOrd="0" destOrd="0" presId="urn:microsoft.com/office/officeart/2005/8/layout/hProcess9"/>
    <dgm:cxn modelId="{B7BB4BC6-4908-40D6-97F7-45A0802EADE9}" type="presParOf" srcId="{9952EB61-B0ED-4B36-BC91-F6A9F6AB2907}" destId="{AF9EC0FA-E4CD-44AF-A3B1-10E056170106}" srcOrd="1" destOrd="0" presId="urn:microsoft.com/office/officeart/2005/8/layout/hProcess9"/>
    <dgm:cxn modelId="{77E47F1D-8491-4707-8D0E-D1D23120A695}" type="presParOf" srcId="{AF9EC0FA-E4CD-44AF-A3B1-10E056170106}" destId="{76AEF709-500C-438A-8EC4-70394F58E238}" srcOrd="0" destOrd="0" presId="urn:microsoft.com/office/officeart/2005/8/layout/hProcess9"/>
    <dgm:cxn modelId="{DF325FA6-E767-44CA-ABD6-EAD1F72F9E68}" type="presParOf" srcId="{AF9EC0FA-E4CD-44AF-A3B1-10E056170106}" destId="{4D0D91CF-CA26-4E49-955A-62EFE86DB72B}" srcOrd="1" destOrd="0" presId="urn:microsoft.com/office/officeart/2005/8/layout/hProcess9"/>
    <dgm:cxn modelId="{A7F567BB-31E8-4B38-8E84-2ED82CB848B1}" type="presParOf" srcId="{AF9EC0FA-E4CD-44AF-A3B1-10E056170106}" destId="{9DC9CB61-0623-4D3E-8FB9-F0FDEDCD93DF}" srcOrd="2" destOrd="0" presId="urn:microsoft.com/office/officeart/2005/8/layout/hProcess9"/>
    <dgm:cxn modelId="{3F84D6C1-D871-4862-898F-A7E589F8FF4D}" type="presParOf" srcId="{AF9EC0FA-E4CD-44AF-A3B1-10E056170106}" destId="{93910AF1-D4C8-44A1-9333-10AD0294D1E5}" srcOrd="3" destOrd="0" presId="urn:microsoft.com/office/officeart/2005/8/layout/hProcess9"/>
    <dgm:cxn modelId="{67F29CAA-7A7F-4537-8D83-F1E63A3D8C1C}" type="presParOf" srcId="{AF9EC0FA-E4CD-44AF-A3B1-10E056170106}" destId="{0A533A09-3DAF-45CD-B60A-947C808B930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74326-7271-46D9-B2FE-DC34D29A0CB7}">
      <dsp:nvSpPr>
        <dsp:cNvPr id="0" name=""/>
        <dsp:cNvSpPr/>
      </dsp:nvSpPr>
      <dsp:spPr>
        <a:xfrm>
          <a:off x="0" y="0"/>
          <a:ext cx="4922520" cy="1535962"/>
        </a:xfrm>
        <a:prstGeom prst="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EF709-500C-438A-8EC4-70394F58E238}">
      <dsp:nvSpPr>
        <dsp:cNvPr id="0" name=""/>
        <dsp:cNvSpPr/>
      </dsp:nvSpPr>
      <dsp:spPr>
        <a:xfrm>
          <a:off x="196244" y="460788"/>
          <a:ext cx="1737360" cy="614385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PCI device no page fault*</a:t>
          </a:r>
          <a:endParaRPr lang="en-US" sz="1600" kern="1200" dirty="0"/>
        </a:p>
      </dsp:txBody>
      <dsp:txXfrm>
        <a:off x="226236" y="490780"/>
        <a:ext cx="1677376" cy="554401"/>
      </dsp:txXfrm>
    </dsp:sp>
    <dsp:sp modelId="{9DC9CB61-0623-4D3E-8FB9-F0FDEDCD93DF}">
      <dsp:nvSpPr>
        <dsp:cNvPr id="0" name=""/>
        <dsp:cNvSpPr/>
      </dsp:nvSpPr>
      <dsp:spPr>
        <a:xfrm>
          <a:off x="2026920" y="460788"/>
          <a:ext cx="1737360" cy="614385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Page request service</a:t>
          </a:r>
        </a:p>
      </dsp:txBody>
      <dsp:txXfrm>
        <a:off x="2056912" y="490780"/>
        <a:ext cx="1677376" cy="554401"/>
      </dsp:txXfrm>
    </dsp:sp>
    <dsp:sp modelId="{0A533A09-3DAF-45CD-B60A-947C808B9304}">
      <dsp:nvSpPr>
        <dsp:cNvPr id="0" name=""/>
        <dsp:cNvSpPr/>
      </dsp:nvSpPr>
      <dsp:spPr>
        <a:xfrm>
          <a:off x="3857595" y="460788"/>
          <a:ext cx="1737360" cy="614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Mediated device</a:t>
          </a:r>
        </a:p>
      </dsp:txBody>
      <dsp:txXfrm>
        <a:off x="3887587" y="490780"/>
        <a:ext cx="1677376" cy="554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9350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8566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PRQ </a:t>
            </a:r>
            <a:r>
              <a:rPr lang="en-US"/>
              <a:t>support for multiple </a:t>
            </a:r>
            <a:r>
              <a:rPr lang="en-US" dirty="0"/>
              <a:t>mdev</a:t>
            </a:r>
          </a:p>
        </p:txBody>
      </p:sp>
    </p:spTree>
    <p:extLst>
      <p:ext uri="{BB962C8B-B14F-4D97-AF65-F5344CB8AC3E}">
        <p14:creationId xmlns:p14="http://schemas.microsoft.com/office/powerpoint/2010/main" val="268583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sz="1100" dirty="0" err="1"/>
              <a:t>iommu_stop</a:t>
            </a:r>
            <a:r>
              <a:rPr lang="en-US" sz="1100" dirty="0"/>
              <a:t>/</a:t>
            </a:r>
            <a:r>
              <a:rPr lang="en-US" sz="1100" dirty="0" err="1"/>
              <a:t>start_pasid</a:t>
            </a:r>
            <a:r>
              <a:rPr lang="en-US" sz="1100" dirty="0"/>
              <a:t>(): mark PASID not present, clear pending faults, flush </a:t>
            </a:r>
            <a:r>
              <a:rPr lang="en-US" sz="1100" dirty="0" err="1"/>
              <a:t>iotbl</a:t>
            </a:r>
            <a:r>
              <a:rPr lang="en-US" sz="1100" dirty="0"/>
              <a:t>, flush device </a:t>
            </a:r>
            <a:r>
              <a:rPr lang="en-US" sz="1100" dirty="0" err="1"/>
              <a:t>tlb</a:t>
            </a:r>
            <a:r>
              <a:rPr lang="en-US" sz="1100" dirty="0"/>
              <a:t>, auto response page requests with code </a:t>
            </a:r>
            <a:r>
              <a:rPr lang="en-US" sz="1100"/>
              <a:t>IR afterwards.</a:t>
            </a:r>
            <a:endParaRPr lang="en-US" sz="1100" dirty="0"/>
          </a:p>
          <a:p>
            <a:r>
              <a:rPr lang="en-US" dirty="0"/>
              <a:t>Inject UR to guest if illegal </a:t>
            </a:r>
            <a:r>
              <a:rPr lang="en-US" dirty="0" err="1"/>
              <a:t>pasid</a:t>
            </a:r>
            <a:r>
              <a:rPr lang="en-US" dirty="0"/>
              <a:t> is used.</a:t>
            </a:r>
          </a:p>
        </p:txBody>
      </p:sp>
    </p:spTree>
    <p:extLst>
      <p:ext uri="{BB962C8B-B14F-4D97-AF65-F5344CB8AC3E}">
        <p14:creationId xmlns:p14="http://schemas.microsoft.com/office/powerpoint/2010/main" val="3272914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49A1410-9E9F-461F-B0CB-B669D81DC30A}" type="slidenum">
              <a:rPr lang="zh-CN" altLang="en-US" sz="1200" smtClean="0">
                <a:latin typeface="Arial" panose="020B0604020202020204" pitchFamily="34" charset="0"/>
              </a:rPr>
              <a:pPr/>
              <a:t>6</a:t>
            </a:fld>
            <a:endParaRPr lang="en-US" altLang="zh-CN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0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title">
  <p:cSld name="Cover 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rgbClr val="262626"/>
          </a:solidFill>
          <a:ln>
            <a:noFill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74663" y="667794"/>
            <a:ext cx="8231100" cy="14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title" idx="2"/>
          </p:nvPr>
        </p:nvSpPr>
        <p:spPr>
          <a:xfrm>
            <a:off x="474663" y="2115594"/>
            <a:ext cx="8231100" cy="14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223875" y="4760100"/>
            <a:ext cx="2047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Intel IAGS / SSP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Title,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3479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128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144540" y="4754619"/>
            <a:ext cx="542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0" y="4807974"/>
            <a:ext cx="9144000" cy="335700"/>
          </a:xfrm>
          <a:prstGeom prst="rect">
            <a:avLst/>
          </a:prstGeom>
          <a:solidFill>
            <a:srgbClr val="262626"/>
          </a:solidFill>
          <a:ln>
            <a:noFill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8436470" y="4844995"/>
            <a:ext cx="542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223875" y="4760100"/>
            <a:ext cx="2047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Intel IAGS / SSP</a:t>
            </a:r>
            <a:endParaRPr b="1">
              <a:solidFill>
                <a:srgbClr val="FFFFFF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kml.org/lkml/2019/8/15/951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474663" y="667794"/>
            <a:ext cx="8231100" cy="14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PASID/IOASID Management in Linux</a:t>
            </a:r>
            <a:br>
              <a:rPr lang="en-US" dirty="0"/>
            </a:br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 idx="2"/>
          </p:nvPr>
        </p:nvSpPr>
        <p:spPr>
          <a:xfrm>
            <a:off x="474663" y="2115594"/>
            <a:ext cx="8231100" cy="14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nl-NL" dirty="0"/>
              <a:t>Linux Plumbers 2019 VFIO/IOMMU/PCI Track</a:t>
            </a:r>
            <a:br>
              <a:rPr lang="nl-NL" dirty="0"/>
            </a:br>
            <a:r>
              <a:rPr lang="nl-NL"/>
              <a:t>Yi Liu &lt;yi.l.liu@intel.com&gt;, Jacob Pan &lt;jacob.jun.pan@linux.intel.com&gt;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PASID/IOASID lifecycle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944" y="1070888"/>
            <a:ext cx="8810554" cy="3382271"/>
          </a:xfrm>
        </p:spPr>
        <p:txBody>
          <a:bodyPr/>
          <a:lstStyle/>
          <a:p>
            <a:r>
              <a:rPr lang="en-US" sz="2000" dirty="0"/>
              <a:t>Allocation/free</a:t>
            </a:r>
          </a:p>
          <a:p>
            <a:pPr lvl="1"/>
            <a:r>
              <a:rPr lang="en-US" sz="1400" dirty="0"/>
              <a:t>IOASID allocator,  emulated guest allocator</a:t>
            </a:r>
          </a:p>
          <a:p>
            <a:pPr lvl="1"/>
            <a:r>
              <a:rPr lang="en-US" sz="1400" dirty="0"/>
              <a:t>Mapping (</a:t>
            </a:r>
            <a:r>
              <a:rPr lang="en-US" sz="1000" dirty="0"/>
              <a:t>Identical mapping: System wide PASID namespace </a:t>
            </a:r>
            <a:r>
              <a:rPr lang="en-US" sz="1000" dirty="0" err="1"/>
              <a:t>gPASID</a:t>
            </a:r>
            <a:r>
              <a:rPr lang="en-US" sz="1000" dirty="0"/>
              <a:t>=</a:t>
            </a:r>
            <a:r>
              <a:rPr lang="en-US" sz="1000" dirty="0" err="1"/>
              <a:t>hPASID</a:t>
            </a:r>
            <a:r>
              <a:rPr lang="en-US" sz="1000" dirty="0"/>
              <a:t> or Non-identical </a:t>
            </a:r>
            <a:r>
              <a:rPr lang="en-US" sz="1000" dirty="0" err="1"/>
              <a:t>gPASID</a:t>
            </a:r>
            <a:r>
              <a:rPr lang="en-US" sz="1000" dirty="0"/>
              <a:t> != </a:t>
            </a:r>
            <a:r>
              <a:rPr lang="en-US" sz="1000" dirty="0" err="1"/>
              <a:t>hPASID</a:t>
            </a:r>
            <a:r>
              <a:rPr lang="en-US" sz="1000" dirty="0"/>
              <a:t>)</a:t>
            </a:r>
          </a:p>
          <a:p>
            <a:r>
              <a:rPr lang="en-US" sz="2000" dirty="0"/>
              <a:t>Bind/unbind PASID to process mm</a:t>
            </a:r>
          </a:p>
          <a:p>
            <a:r>
              <a:rPr lang="en-US" sz="2000" dirty="0"/>
              <a:t>Exceptions</a:t>
            </a:r>
          </a:p>
          <a:p>
            <a:pPr lvl="1"/>
            <a:r>
              <a:rPr lang="en-US" sz="1800" dirty="0"/>
              <a:t>Guest process termination, VM crash (</a:t>
            </a:r>
            <a:r>
              <a:rPr lang="en-US" sz="1400" dirty="0"/>
              <a:t>FD close, Clear pending faults)</a:t>
            </a:r>
          </a:p>
          <a:p>
            <a:pPr lvl="1"/>
            <a:r>
              <a:rPr lang="en-US" sz="1800" dirty="0"/>
              <a:t>Host process termination - </a:t>
            </a:r>
            <a:r>
              <a:rPr lang="en-US" sz="1800" dirty="0" err="1"/>
              <a:t>mmu_notifier</a:t>
            </a:r>
            <a:r>
              <a:rPr lang="en-US" sz="1800" dirty="0"/>
              <a:t> release</a:t>
            </a:r>
          </a:p>
          <a:p>
            <a:pPr lvl="1"/>
            <a:r>
              <a:rPr lang="en-US" sz="2000" dirty="0"/>
              <a:t>IOMMU device fault reporting</a:t>
            </a:r>
          </a:p>
          <a:p>
            <a:pPr lvl="1"/>
            <a:r>
              <a:rPr lang="en-US" sz="2000" dirty="0"/>
              <a:t>Device abort PASID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219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vSVA</a:t>
            </a:r>
            <a:r>
              <a:rPr lang="en-US" dirty="0"/>
              <a:t> Upstream Plan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7BE02E1-F31A-4E84-AE60-71DDFAAF2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0953757"/>
              </p:ext>
            </p:extLst>
          </p:nvPr>
        </p:nvGraphicFramePr>
        <p:xfrm>
          <a:off x="1155405" y="1228502"/>
          <a:ext cx="5791200" cy="153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F21E5EF-FE3A-49FB-974E-98F46C8FB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13626"/>
              </p:ext>
            </p:extLst>
          </p:nvPr>
        </p:nvGraphicFramePr>
        <p:xfrm>
          <a:off x="850605" y="2764465"/>
          <a:ext cx="7540083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361">
                  <a:extLst>
                    <a:ext uri="{9D8B030D-6E8A-4147-A177-3AD203B41FA5}">
                      <a16:colId xmlns:a16="http://schemas.microsoft.com/office/drawing/2014/main" val="2802658269"/>
                    </a:ext>
                  </a:extLst>
                </a:gridCol>
                <a:gridCol w="2513361">
                  <a:extLst>
                    <a:ext uri="{9D8B030D-6E8A-4147-A177-3AD203B41FA5}">
                      <a16:colId xmlns:a16="http://schemas.microsoft.com/office/drawing/2014/main" val="1345196474"/>
                    </a:ext>
                  </a:extLst>
                </a:gridCol>
                <a:gridCol w="2513361">
                  <a:extLst>
                    <a:ext uri="{9D8B030D-6E8A-4147-A177-3AD203B41FA5}">
                      <a16:colId xmlns:a16="http://schemas.microsoft.com/office/drawing/2014/main" val="815694821"/>
                    </a:ext>
                  </a:extLst>
                </a:gridCol>
              </a:tblGrid>
              <a:tr h="144959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(un)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bind_gpasid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/* Intel */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cache_invalidate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Ioasid_alloc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/free/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set_data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register_dev_fault_handler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report_device_fault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Start/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Stop_pasid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/* address race with device PASID abort, pending fault */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Iommu_page_response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Set_fault_handler_data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/* multiple data (per PASID) per handler */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device composition module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31351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1AE9A029-9A78-4C7F-86D3-472FFADBFD06}"/>
              </a:ext>
            </a:extLst>
          </p:cNvPr>
          <p:cNvSpPr/>
          <p:nvPr/>
        </p:nvSpPr>
        <p:spPr>
          <a:xfrm>
            <a:off x="753313" y="2485041"/>
            <a:ext cx="3289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IOMMU APIs and related VT-d patches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3ED1C4-6104-4A86-8BB9-3F0F18578999}"/>
              </a:ext>
            </a:extLst>
          </p:cNvPr>
          <p:cNvSpPr/>
          <p:nvPr/>
        </p:nvSpPr>
        <p:spPr>
          <a:xfrm>
            <a:off x="1155405" y="4328781"/>
            <a:ext cx="53767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*Current </a:t>
            </a:r>
            <a:r>
              <a:rPr lang="en-US" dirty="0" err="1"/>
              <a:t>patchset</a:t>
            </a:r>
            <a:r>
              <a:rPr lang="en-US" dirty="0"/>
              <a:t> posted on v5 </a:t>
            </a:r>
            <a:r>
              <a:rPr lang="en-US" dirty="0">
                <a:hlinkClick r:id="rId8"/>
              </a:rPr>
              <a:t>https://lkml.org/lkml/2019/8/15/951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64">
            <a:extLst>
              <a:ext uri="{FF2B5EF4-FFF2-40B4-BE49-F238E27FC236}">
                <a16:creationId xmlns:a16="http://schemas.microsoft.com/office/drawing/2014/main" id="{51649F56-5C63-4C43-9985-0F9EB687FA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47976" y="3879224"/>
            <a:ext cx="7590924" cy="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EBCCA8-605C-4AA8-987A-EF2F0BD5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vSVA</a:t>
            </a:r>
            <a:r>
              <a:rPr lang="en-US" dirty="0"/>
              <a:t> work flow</a:t>
            </a:r>
          </a:p>
        </p:txBody>
      </p:sp>
      <p:cxnSp>
        <p:nvCxnSpPr>
          <p:cNvPr id="4" name="Straight Connector 64">
            <a:extLst>
              <a:ext uri="{FF2B5EF4-FFF2-40B4-BE49-F238E27FC236}">
                <a16:creationId xmlns:a16="http://schemas.microsoft.com/office/drawing/2014/main" id="{A6715203-8FC4-42DD-A5E3-BC67CA4AD7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95576" y="2980871"/>
            <a:ext cx="7590924" cy="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70">
            <a:extLst>
              <a:ext uri="{FF2B5EF4-FFF2-40B4-BE49-F238E27FC236}">
                <a16:creationId xmlns:a16="http://schemas.microsoft.com/office/drawing/2014/main" id="{565E72AD-1A59-4972-A0E7-5D17A56BF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12" y="3683542"/>
            <a:ext cx="636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Dev</a:t>
            </a:r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CDF8D25A-C4C8-4297-929D-968886A5A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12" y="2796205"/>
            <a:ext cx="7088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Host</a:t>
            </a:r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7BC50792-CA9A-427B-83CA-72FB5DB03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73" y="2200288"/>
            <a:ext cx="729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VMM</a:t>
            </a: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84DFFBED-BE53-4654-A5A9-69E60F8543D4}"/>
              </a:ext>
            </a:extLst>
          </p:cNvPr>
          <p:cNvSpPr/>
          <p:nvPr/>
        </p:nvSpPr>
        <p:spPr bwMode="auto">
          <a:xfrm>
            <a:off x="1155017" y="3427079"/>
            <a:ext cx="748966" cy="484071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/>
              <a:t>devices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3124CB0-542E-43AA-BA21-4D8CB353DCEF}"/>
              </a:ext>
            </a:extLst>
          </p:cNvPr>
          <p:cNvSpPr/>
          <p:nvPr/>
        </p:nvSpPr>
        <p:spPr bwMode="auto">
          <a:xfrm>
            <a:off x="1307417" y="3579479"/>
            <a:ext cx="748966" cy="484071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/>
              <a:t>devices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45B1F212-E79F-409F-BFB8-E8CE5C06C9C3}"/>
              </a:ext>
            </a:extLst>
          </p:cNvPr>
          <p:cNvSpPr/>
          <p:nvPr/>
        </p:nvSpPr>
        <p:spPr bwMode="auto">
          <a:xfrm>
            <a:off x="1459817" y="3731879"/>
            <a:ext cx="748966" cy="484071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/>
              <a:t>Physical</a:t>
            </a:r>
          </a:p>
          <a:p>
            <a:pPr algn="ctr">
              <a:defRPr/>
            </a:pPr>
            <a:r>
              <a:rPr lang="en-US" sz="1050" dirty="0"/>
              <a:t>device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9DC0C014-DD32-42B6-9F1F-14F91D7C8429}"/>
              </a:ext>
            </a:extLst>
          </p:cNvPr>
          <p:cNvSpPr/>
          <p:nvPr/>
        </p:nvSpPr>
        <p:spPr bwMode="auto">
          <a:xfrm>
            <a:off x="1090852" y="2758156"/>
            <a:ext cx="748966" cy="484071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/>
              <a:t>VFIO/</a:t>
            </a:r>
          </a:p>
          <a:p>
            <a:pPr algn="ctr">
              <a:defRPr/>
            </a:pPr>
            <a:r>
              <a:rPr lang="en-US" sz="1050" dirty="0"/>
              <a:t>IOMMU</a:t>
            </a:r>
          </a:p>
        </p:txBody>
      </p:sp>
      <p:cxnSp>
        <p:nvCxnSpPr>
          <p:cNvPr id="14" name="Straight Connector 64">
            <a:extLst>
              <a:ext uri="{FF2B5EF4-FFF2-40B4-BE49-F238E27FC236}">
                <a16:creationId xmlns:a16="http://schemas.microsoft.com/office/drawing/2014/main" id="{C2CCCBC8-B6DE-4B4E-B5DC-F333961E15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87854" y="2403516"/>
            <a:ext cx="7590924" cy="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64">
            <a:extLst>
              <a:ext uri="{FF2B5EF4-FFF2-40B4-BE49-F238E27FC236}">
                <a16:creationId xmlns:a16="http://schemas.microsoft.com/office/drawing/2014/main" id="{49BB1D28-A9FE-4280-A07E-7D3ED14DE6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44728" y="1662882"/>
            <a:ext cx="7590924" cy="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70">
            <a:extLst>
              <a:ext uri="{FF2B5EF4-FFF2-40B4-BE49-F238E27FC236}">
                <a16:creationId xmlns:a16="http://schemas.microsoft.com/office/drawing/2014/main" id="{B87177E4-BEC5-4A1D-9E39-B03D67441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6" y="1382147"/>
            <a:ext cx="904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Guest</a:t>
            </a:r>
          </a:p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85AD11DC-6CFC-44D0-8D63-2150D3E8D360}"/>
              </a:ext>
            </a:extLst>
          </p:cNvPr>
          <p:cNvSpPr/>
          <p:nvPr/>
        </p:nvSpPr>
        <p:spPr>
          <a:xfrm>
            <a:off x="3613643" y="1422522"/>
            <a:ext cx="617621" cy="2424769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Work</a:t>
            </a:r>
          </a:p>
          <a:p>
            <a:pPr algn="ctr"/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Submission,  device control</a:t>
            </a: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5062CF8F-59BC-4636-B6E4-130460311B9F}"/>
              </a:ext>
            </a:extLst>
          </p:cNvPr>
          <p:cNvSpPr/>
          <p:nvPr/>
        </p:nvSpPr>
        <p:spPr>
          <a:xfrm>
            <a:off x="4620029" y="1363546"/>
            <a:ext cx="585417" cy="2547604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DMA</a:t>
            </a:r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4D679351-1D63-47E0-9AC4-3ADF0F69794E}"/>
              </a:ext>
            </a:extLst>
          </p:cNvPr>
          <p:cNvSpPr/>
          <p:nvPr/>
        </p:nvSpPr>
        <p:spPr bwMode="auto">
          <a:xfrm>
            <a:off x="1080560" y="2135689"/>
            <a:ext cx="748966" cy="484071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 err="1"/>
              <a:t>vIOMMU</a:t>
            </a:r>
            <a:endParaRPr lang="en-US" sz="1050" dirty="0"/>
          </a:p>
        </p:txBody>
      </p:sp>
      <p:sp>
        <p:nvSpPr>
          <p:cNvPr id="23" name="Rounded Rectangle 9">
            <a:extLst>
              <a:ext uri="{FF2B5EF4-FFF2-40B4-BE49-F238E27FC236}">
                <a16:creationId xmlns:a16="http://schemas.microsoft.com/office/drawing/2014/main" id="{50B9AEF6-D0DE-46F8-8AF8-451D4C020A77}"/>
              </a:ext>
            </a:extLst>
          </p:cNvPr>
          <p:cNvSpPr/>
          <p:nvPr/>
        </p:nvSpPr>
        <p:spPr bwMode="auto">
          <a:xfrm>
            <a:off x="1090852" y="1333589"/>
            <a:ext cx="748966" cy="484071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/>
              <a:t>Assigned</a:t>
            </a:r>
          </a:p>
          <a:p>
            <a:pPr algn="ctr">
              <a:defRPr/>
            </a:pPr>
            <a:r>
              <a:rPr lang="en-US" sz="1050" dirty="0"/>
              <a:t>device</a:t>
            </a:r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id="{FD9EA1D0-CDE1-40C3-A9AC-61A635BF1D4C}"/>
              </a:ext>
            </a:extLst>
          </p:cNvPr>
          <p:cNvSpPr/>
          <p:nvPr/>
        </p:nvSpPr>
        <p:spPr bwMode="auto">
          <a:xfrm>
            <a:off x="1243252" y="1485989"/>
            <a:ext cx="748966" cy="484071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/>
              <a:t>Assigned</a:t>
            </a:r>
          </a:p>
          <a:p>
            <a:pPr algn="ctr">
              <a:defRPr/>
            </a:pPr>
            <a:r>
              <a:rPr lang="en-US" sz="1050" dirty="0"/>
              <a:t>device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6C6AF75A-5C85-4687-B782-8349FA610CF1}"/>
              </a:ext>
            </a:extLst>
          </p:cNvPr>
          <p:cNvSpPr/>
          <p:nvPr/>
        </p:nvSpPr>
        <p:spPr>
          <a:xfrm>
            <a:off x="2231991" y="1457317"/>
            <a:ext cx="743247" cy="652387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Bind_mm</a:t>
            </a:r>
            <a:endParaRPr lang="en-US" sz="1000" dirty="0">
              <a:ln>
                <a:solidFill>
                  <a:schemeClr val="tx1"/>
                </a:solidFill>
              </a:ln>
              <a:latin typeface="Abadi" panose="020B0604020202020204" pitchFamily="34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DBB914F4-A3F6-44CD-9232-7AD3A75C60A5}"/>
              </a:ext>
            </a:extLst>
          </p:cNvPr>
          <p:cNvSpPr/>
          <p:nvPr/>
        </p:nvSpPr>
        <p:spPr>
          <a:xfrm>
            <a:off x="2231991" y="2177027"/>
            <a:ext cx="617621" cy="652387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Alloc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 PASID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48ED51F8-C0F7-45F8-9D83-392070AC226C}"/>
              </a:ext>
            </a:extLst>
          </p:cNvPr>
          <p:cNvSpPr/>
          <p:nvPr/>
        </p:nvSpPr>
        <p:spPr>
          <a:xfrm>
            <a:off x="2542885" y="2839343"/>
            <a:ext cx="617621" cy="652387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Bind_gpasid</a:t>
            </a:r>
            <a:endParaRPr lang="en-US" sz="1000" dirty="0">
              <a:ln>
                <a:solidFill>
                  <a:schemeClr val="tx1"/>
                </a:solidFill>
              </a:ln>
              <a:latin typeface="Abadi" panose="020B0604020202020204" pitchFamily="34" charset="0"/>
            </a:endParaRP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2CDDB577-53FA-439E-9659-265E30A9960D}"/>
              </a:ext>
            </a:extLst>
          </p:cNvPr>
          <p:cNvSpPr/>
          <p:nvPr/>
        </p:nvSpPr>
        <p:spPr>
          <a:xfrm>
            <a:off x="2878382" y="2179910"/>
            <a:ext cx="617621" cy="652387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Flush PASID</a:t>
            </a:r>
          </a:p>
        </p:txBody>
      </p:sp>
      <p:sp>
        <p:nvSpPr>
          <p:cNvPr id="30" name="Rectangle 70">
            <a:extLst>
              <a:ext uri="{FF2B5EF4-FFF2-40B4-BE49-F238E27FC236}">
                <a16:creationId xmlns:a16="http://schemas.microsoft.com/office/drawing/2014/main" id="{67B5B313-4516-4216-8FC9-5BB2E6F87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73" y="1053191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App	</a:t>
            </a:r>
          </a:p>
        </p:txBody>
      </p:sp>
      <p:cxnSp>
        <p:nvCxnSpPr>
          <p:cNvPr id="31" name="Straight Connector 64">
            <a:extLst>
              <a:ext uri="{FF2B5EF4-FFF2-40B4-BE49-F238E27FC236}">
                <a16:creationId xmlns:a16="http://schemas.microsoft.com/office/drawing/2014/main" id="{B960AAE0-FA0C-43FA-BB69-9A73740ADD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72540" y="1269854"/>
            <a:ext cx="7590924" cy="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E2FAA13F-5BE0-4C14-8ACE-24B587C04CD8}"/>
              </a:ext>
            </a:extLst>
          </p:cNvPr>
          <p:cNvSpPr/>
          <p:nvPr/>
        </p:nvSpPr>
        <p:spPr bwMode="auto">
          <a:xfrm>
            <a:off x="6526726" y="3669114"/>
            <a:ext cx="748966" cy="484071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/>
              <a:t>IOMMU</a:t>
            </a:r>
          </a:p>
          <a:p>
            <a:pPr algn="ctr">
              <a:defRPr/>
            </a:pPr>
            <a:r>
              <a:rPr lang="en-US" sz="1050" dirty="0"/>
              <a:t>device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93B38BD6-51D7-4CB4-A599-E0A8F109AD57}"/>
              </a:ext>
            </a:extLst>
          </p:cNvPr>
          <p:cNvSpPr/>
          <p:nvPr/>
        </p:nvSpPr>
        <p:spPr>
          <a:xfrm>
            <a:off x="2540801" y="3520751"/>
            <a:ext cx="617621" cy="808377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PASID programming</a:t>
            </a:r>
          </a:p>
        </p:txBody>
      </p:sp>
      <p:sp>
        <p:nvSpPr>
          <p:cNvPr id="35" name="Rounded Rectangle 9">
            <a:extLst>
              <a:ext uri="{FF2B5EF4-FFF2-40B4-BE49-F238E27FC236}">
                <a16:creationId xmlns:a16="http://schemas.microsoft.com/office/drawing/2014/main" id="{8F0DE0DE-8522-4C50-B835-877F42CA5724}"/>
              </a:ext>
            </a:extLst>
          </p:cNvPr>
          <p:cNvSpPr/>
          <p:nvPr/>
        </p:nvSpPr>
        <p:spPr bwMode="auto">
          <a:xfrm>
            <a:off x="5486388" y="1399118"/>
            <a:ext cx="2414359" cy="2180359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b="1" dirty="0">
                <a:latin typeface="Abadi" panose="020B0604020202020204" pitchFamily="34" charset="0"/>
              </a:rPr>
              <a:t>Faults</a:t>
            </a:r>
          </a:p>
          <a:p>
            <a:pPr algn="ctr">
              <a:defRPr/>
            </a:pPr>
            <a:r>
              <a:rPr lang="en-US" sz="1050" b="1" dirty="0">
                <a:latin typeface="Abadi" panose="020B0604020202020204" pitchFamily="34" charset="0"/>
              </a:rPr>
              <a:t>(Page request service (PRS)</a:t>
            </a:r>
          </a:p>
          <a:p>
            <a:pPr algn="ctr">
              <a:defRPr/>
            </a:pPr>
            <a:r>
              <a:rPr lang="en-US" sz="1050" b="1" dirty="0">
                <a:latin typeface="Abadi" panose="020B0604020202020204" pitchFamily="34" charset="0"/>
              </a:rPr>
              <a:t>unrecoverable faults)</a:t>
            </a: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  <a:p>
            <a:pPr algn="ctr">
              <a:defRPr/>
            </a:pPr>
            <a:endParaRPr lang="en-US" sz="1050" b="1" dirty="0">
              <a:latin typeface="Abadi" panose="020B0604020202020204" pitchFamily="34" charset="0"/>
            </a:endParaRP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5035E7AB-4166-4E39-9352-D594321B7601}"/>
              </a:ext>
            </a:extLst>
          </p:cNvPr>
          <p:cNvSpPr/>
          <p:nvPr/>
        </p:nvSpPr>
        <p:spPr>
          <a:xfrm>
            <a:off x="7011475" y="2181883"/>
            <a:ext cx="704777" cy="818308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Page</a:t>
            </a:r>
          </a:p>
          <a:p>
            <a:pPr algn="ctr"/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response</a:t>
            </a:r>
          </a:p>
        </p:txBody>
      </p:sp>
      <p:sp>
        <p:nvSpPr>
          <p:cNvPr id="38" name="Arrow: Up 37">
            <a:extLst>
              <a:ext uri="{FF2B5EF4-FFF2-40B4-BE49-F238E27FC236}">
                <a16:creationId xmlns:a16="http://schemas.microsoft.com/office/drawing/2014/main" id="{6547CC46-322F-4419-B1B1-27F2E9BAA4EF}"/>
              </a:ext>
            </a:extLst>
          </p:cNvPr>
          <p:cNvSpPr/>
          <p:nvPr/>
        </p:nvSpPr>
        <p:spPr>
          <a:xfrm>
            <a:off x="5692871" y="2200288"/>
            <a:ext cx="654871" cy="710656"/>
          </a:xfrm>
          <a:prstGeom prst="upArrow">
            <a:avLst>
              <a:gd name="adj1" fmla="val 100000"/>
              <a:gd name="adj2" fmla="val 3406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Page request</a:t>
            </a:r>
          </a:p>
        </p:txBody>
      </p:sp>
      <p:sp>
        <p:nvSpPr>
          <p:cNvPr id="39" name="Arrow: Up 38">
            <a:extLst>
              <a:ext uri="{FF2B5EF4-FFF2-40B4-BE49-F238E27FC236}">
                <a16:creationId xmlns:a16="http://schemas.microsoft.com/office/drawing/2014/main" id="{4CB2D2F5-E013-4D25-8DDA-153E68644EFF}"/>
              </a:ext>
            </a:extLst>
          </p:cNvPr>
          <p:cNvSpPr/>
          <p:nvPr/>
        </p:nvSpPr>
        <p:spPr>
          <a:xfrm>
            <a:off x="5845271" y="2352688"/>
            <a:ext cx="654871" cy="710656"/>
          </a:xfrm>
          <a:prstGeom prst="upArrow">
            <a:avLst>
              <a:gd name="adj1" fmla="val 100000"/>
              <a:gd name="adj2" fmla="val 3406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Page request</a:t>
            </a: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8CE92122-FA44-40CE-AFF2-FC35CA5E7ADB}"/>
              </a:ext>
            </a:extLst>
          </p:cNvPr>
          <p:cNvSpPr/>
          <p:nvPr/>
        </p:nvSpPr>
        <p:spPr>
          <a:xfrm>
            <a:off x="7163875" y="2334283"/>
            <a:ext cx="704777" cy="818308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Page</a:t>
            </a:r>
          </a:p>
          <a:p>
            <a:pPr algn="ctr"/>
            <a:r>
              <a:rPr lang="en-US" sz="1000" dirty="0">
                <a:ln>
                  <a:solidFill>
                    <a:schemeClr val="tx1"/>
                  </a:solidFill>
                </a:ln>
                <a:latin typeface="Abadi" panose="020B0604020202020204" pitchFamily="34" charset="0"/>
              </a:rPr>
              <a:t>response</a:t>
            </a:r>
          </a:p>
        </p:txBody>
      </p:sp>
      <p:cxnSp>
        <p:nvCxnSpPr>
          <p:cNvPr id="42" name="Straight Connector 64">
            <a:extLst>
              <a:ext uri="{FF2B5EF4-FFF2-40B4-BE49-F238E27FC236}">
                <a16:creationId xmlns:a16="http://schemas.microsoft.com/office/drawing/2014/main" id="{9B9B7740-0624-4CF3-9EB0-097C26A6E87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34267" y="898358"/>
            <a:ext cx="0" cy="343077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Arrow: Left-Right 40">
            <a:extLst>
              <a:ext uri="{FF2B5EF4-FFF2-40B4-BE49-F238E27FC236}">
                <a16:creationId xmlns:a16="http://schemas.microsoft.com/office/drawing/2014/main" id="{F239DF84-6E1F-4547-8B94-3E3A7ED789B3}"/>
              </a:ext>
            </a:extLst>
          </p:cNvPr>
          <p:cNvSpPr/>
          <p:nvPr/>
        </p:nvSpPr>
        <p:spPr>
          <a:xfrm>
            <a:off x="3746080" y="3930282"/>
            <a:ext cx="2870856" cy="7009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Race conditions during PASID termination</a:t>
            </a:r>
          </a:p>
        </p:txBody>
      </p:sp>
      <p:sp>
        <p:nvSpPr>
          <p:cNvPr id="47" name="Rectangle 68">
            <a:extLst>
              <a:ext uri="{FF2B5EF4-FFF2-40B4-BE49-F238E27FC236}">
                <a16:creationId xmlns:a16="http://schemas.microsoft.com/office/drawing/2014/main" id="{8C209203-0DC6-47B2-BC79-59DA63D6F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158" y="870381"/>
            <a:ext cx="18036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solidFill>
                  <a:schemeClr val="tx1"/>
                </a:solidFill>
              </a:rPr>
              <a:t>Setup (slow path)</a:t>
            </a:r>
          </a:p>
        </p:txBody>
      </p:sp>
      <p:sp>
        <p:nvSpPr>
          <p:cNvPr id="48" name="Rectangle 68">
            <a:extLst>
              <a:ext uri="{FF2B5EF4-FFF2-40B4-BE49-F238E27FC236}">
                <a16:creationId xmlns:a16="http://schemas.microsoft.com/office/drawing/2014/main" id="{FE7D8904-4B9D-48F9-9334-133FE089A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24" y="862361"/>
            <a:ext cx="16802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solidFill>
                  <a:schemeClr val="tx1"/>
                </a:solidFill>
              </a:rPr>
              <a:t>Work (fast path)</a:t>
            </a:r>
          </a:p>
        </p:txBody>
      </p:sp>
    </p:spTree>
    <p:extLst>
      <p:ext uri="{BB962C8B-B14F-4D97-AF65-F5344CB8AC3E}">
        <p14:creationId xmlns:p14="http://schemas.microsoft.com/office/powerpoint/2010/main" val="33714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944" y="1070888"/>
            <a:ext cx="8810554" cy="3382271"/>
          </a:xfrm>
        </p:spPr>
        <p:txBody>
          <a:bodyPr/>
          <a:lstStyle/>
          <a:p>
            <a:r>
              <a:rPr lang="en-US" sz="2000" dirty="0"/>
              <a:t>PASID </a:t>
            </a:r>
            <a:r>
              <a:rPr lang="en-US" sz="2000"/>
              <a:t>level abort </a:t>
            </a:r>
            <a:r>
              <a:rPr lang="en-US" sz="2000" dirty="0"/>
              <a:t>may take a long time, cannot use FLR, </a:t>
            </a:r>
            <a:r>
              <a:rPr lang="en-US" sz="2000" dirty="0" err="1"/>
              <a:t>unregistration</a:t>
            </a:r>
            <a:r>
              <a:rPr lang="en-US" sz="2000" dirty="0"/>
              <a:t> of fault handler cannot fail</a:t>
            </a:r>
          </a:p>
          <a:p>
            <a:pPr lvl="1"/>
            <a:r>
              <a:rPr lang="en-US" sz="1600" dirty="0"/>
              <a:t>Proposal: </a:t>
            </a:r>
            <a:r>
              <a:rPr lang="en-US" sz="1600" dirty="0" err="1"/>
              <a:t>iommu_stop</a:t>
            </a:r>
            <a:r>
              <a:rPr lang="en-US" sz="1600" dirty="0"/>
              <a:t>/</a:t>
            </a:r>
            <a:r>
              <a:rPr lang="en-US" sz="1600" dirty="0" err="1"/>
              <a:t>start_pasid</a:t>
            </a:r>
            <a:r>
              <a:rPr lang="en-US" sz="1600" dirty="0"/>
              <a:t>()</a:t>
            </a:r>
          </a:p>
          <a:p>
            <a:pPr lvl="1"/>
            <a:r>
              <a:rPr lang="en-US" sz="1600" dirty="0"/>
              <a:t>Usage: </a:t>
            </a:r>
            <a:r>
              <a:rPr lang="en-US" sz="1600" dirty="0" err="1"/>
              <a:t>pasid_stop</a:t>
            </a:r>
            <a:r>
              <a:rPr lang="en-US" sz="1600" dirty="0"/>
              <a:t>() ---- </a:t>
            </a:r>
            <a:r>
              <a:rPr lang="en-US" sz="1600" dirty="0" err="1"/>
              <a:t>pasid</a:t>
            </a:r>
            <a:r>
              <a:rPr lang="en-US" sz="1600" dirty="0"/>
              <a:t> abort () --- </a:t>
            </a:r>
            <a:r>
              <a:rPr lang="en-US" sz="1600" dirty="0" err="1"/>
              <a:t>unregister_fault_handler</a:t>
            </a:r>
            <a:r>
              <a:rPr lang="en-US" sz="1600" dirty="0"/>
              <a:t> ---- </a:t>
            </a:r>
            <a:r>
              <a:rPr lang="en-US" sz="1600" dirty="0" err="1"/>
              <a:t>pasid_unbind</a:t>
            </a:r>
            <a:endParaRPr lang="en-US" sz="1600" dirty="0"/>
          </a:p>
          <a:p>
            <a:r>
              <a:rPr lang="en-US" sz="2000" dirty="0"/>
              <a:t>To support page request on </a:t>
            </a:r>
            <a:r>
              <a:rPr lang="en-US" sz="2000" dirty="0" err="1"/>
              <a:t>mdev</a:t>
            </a:r>
            <a:r>
              <a:rPr lang="en-US" sz="2000" dirty="0"/>
              <a:t>, fault reporting at PASID level</a:t>
            </a:r>
          </a:p>
          <a:p>
            <a:pPr lvl="1"/>
            <a:r>
              <a:rPr lang="en-US" sz="1600" dirty="0"/>
              <a:t>Proposal: Add multiple handler data support, per device handler, per PASID data</a:t>
            </a:r>
          </a:p>
          <a:p>
            <a:pPr lvl="1"/>
            <a:r>
              <a:rPr lang="en-US" sz="1600" dirty="0"/>
              <a:t>Usage:</a:t>
            </a:r>
          </a:p>
          <a:p>
            <a:pPr lvl="2"/>
            <a:r>
              <a:rPr lang="en-US" sz="1200" dirty="0" err="1"/>
              <a:t>iommu_register_device_fault</a:t>
            </a:r>
            <a:r>
              <a:rPr lang="en-US" sz="1200" dirty="0"/>
              <a:t>(dev, handler, data)</a:t>
            </a:r>
          </a:p>
          <a:p>
            <a:pPr lvl="2"/>
            <a:r>
              <a:rPr lang="en-US" sz="1200" dirty="0" err="1"/>
              <a:t>Iommu_add_device_fault_data</a:t>
            </a:r>
            <a:r>
              <a:rPr lang="en-US" sz="1200" dirty="0"/>
              <a:t>(dev, </a:t>
            </a:r>
            <a:r>
              <a:rPr lang="en-US" sz="1200" dirty="0" err="1"/>
              <a:t>pasid</a:t>
            </a:r>
            <a:r>
              <a:rPr lang="en-US" sz="1200" dirty="0"/>
              <a:t>, </a:t>
            </a:r>
            <a:r>
              <a:rPr lang="en-US" sz="1200" dirty="0" err="1"/>
              <a:t>hdata</a:t>
            </a:r>
            <a:r>
              <a:rPr lang="en-US" sz="1200" dirty="0"/>
              <a:t>)</a:t>
            </a:r>
          </a:p>
          <a:p>
            <a:pPr lvl="2"/>
            <a:r>
              <a:rPr lang="en-US" sz="1200" dirty="0" err="1"/>
              <a:t>Iommu_report_device_fault</a:t>
            </a:r>
            <a:r>
              <a:rPr lang="en-US" sz="1200" dirty="0"/>
              <a:t>(dev, </a:t>
            </a:r>
            <a:r>
              <a:rPr lang="en-US" sz="1200" dirty="0" err="1"/>
              <a:t>evt</a:t>
            </a:r>
            <a:r>
              <a:rPr lang="en-US" sz="1200" dirty="0"/>
              <a:t>, data) </a:t>
            </a:r>
          </a:p>
          <a:p>
            <a:r>
              <a:rPr lang="en-US" sz="2000" dirty="0"/>
              <a:t>Misbehaving guests w.r.t page request/response</a:t>
            </a:r>
          </a:p>
          <a:p>
            <a:pPr lvl="1"/>
            <a:r>
              <a:rPr lang="en-US" sz="1600" dirty="0"/>
              <a:t>Timer based, send IR response code after timeout</a:t>
            </a:r>
          </a:p>
          <a:p>
            <a:pPr lvl="1"/>
            <a:r>
              <a:rPr lang="en-US" sz="1600" dirty="0"/>
              <a:t>Quota based, each guest can have so many outstand PR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850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A5521CEE-808B-45A0-A7D2-CECFA7156997}"/>
              </a:ext>
            </a:extLst>
          </p:cNvPr>
          <p:cNvCxnSpPr>
            <a:cxnSpLocks/>
            <a:stCxn id="40" idx="3"/>
            <a:endCxn id="42" idx="3"/>
          </p:cNvCxnSpPr>
          <p:nvPr/>
        </p:nvCxnSpPr>
        <p:spPr>
          <a:xfrm>
            <a:off x="4164368" y="1165827"/>
            <a:ext cx="1317249" cy="2759363"/>
          </a:xfrm>
          <a:prstGeom prst="bentConnector3">
            <a:avLst>
              <a:gd name="adj1" fmla="val 1173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 bwMode="auto">
          <a:xfrm>
            <a:off x="5918531" y="205740"/>
            <a:ext cx="1600200" cy="914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050" dirty="0"/>
              <a:t>IOMMU driver</a:t>
            </a:r>
          </a:p>
          <a:p>
            <a:pPr algn="ctr">
              <a:defRPr/>
            </a:pPr>
            <a:r>
              <a:rPr lang="en-US" sz="1050" dirty="0"/>
              <a:t>IOASID allocator</a:t>
            </a:r>
          </a:p>
        </p:txBody>
      </p:sp>
      <p:sp>
        <p:nvSpPr>
          <p:cNvPr id="19459" name="Rectangle 11"/>
          <p:cNvSpPr>
            <a:spLocks noChangeArrowheads="1"/>
          </p:cNvSpPr>
          <p:nvPr/>
        </p:nvSpPr>
        <p:spPr bwMode="auto">
          <a:xfrm>
            <a:off x="6290006" y="901065"/>
            <a:ext cx="857250" cy="42029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50"/>
              <a:t>VCMD_REG</a:t>
            </a:r>
            <a:endParaRPr lang="en-US" altLang="en-US" sz="1800"/>
          </a:p>
        </p:txBody>
      </p:sp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1389460" y="206931"/>
            <a:ext cx="85953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</a:rPr>
              <a:t>Guest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3516" y="1338025"/>
            <a:ext cx="1850231" cy="25391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50">
                <a:solidFill>
                  <a:srgbClr val="000408"/>
                </a:solidFill>
              </a:rPr>
              <a:t>ALLOC_PASID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648222" y="2074411"/>
            <a:ext cx="1670308" cy="1104932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1800" dirty="0"/>
              <a:t>IOMMU driver</a:t>
            </a:r>
          </a:p>
          <a:p>
            <a:pPr algn="ctr">
              <a:defRPr/>
            </a:pPr>
            <a:endParaRPr lang="en-US" sz="1800" dirty="0"/>
          </a:p>
        </p:txBody>
      </p:sp>
      <p:cxnSp>
        <p:nvCxnSpPr>
          <p:cNvPr id="19464" name="Straight Connector 64"/>
          <p:cNvCxnSpPr>
            <a:cxnSpLocks noChangeShapeType="1"/>
          </p:cNvCxnSpPr>
          <p:nvPr/>
        </p:nvCxnSpPr>
        <p:spPr bwMode="auto">
          <a:xfrm>
            <a:off x="1485900" y="1577340"/>
            <a:ext cx="611505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Straight Connector 65"/>
          <p:cNvCxnSpPr>
            <a:cxnSpLocks noChangeShapeType="1"/>
          </p:cNvCxnSpPr>
          <p:nvPr/>
        </p:nvCxnSpPr>
        <p:spPr bwMode="auto">
          <a:xfrm>
            <a:off x="1485900" y="3312081"/>
            <a:ext cx="611505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6" name="Rounded Rectangle 66"/>
          <p:cNvSpPr>
            <a:spLocks noChangeArrowheads="1"/>
          </p:cNvSpPr>
          <p:nvPr/>
        </p:nvSpPr>
        <p:spPr bwMode="auto">
          <a:xfrm>
            <a:off x="2114550" y="3628787"/>
            <a:ext cx="1287685" cy="3911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</a:rPr>
              <a:t>IOMMU</a:t>
            </a:r>
          </a:p>
        </p:txBody>
      </p:sp>
      <p:sp>
        <p:nvSpPr>
          <p:cNvPr id="19468" name="Rectangle 68"/>
          <p:cNvSpPr>
            <a:spLocks noChangeArrowheads="1"/>
          </p:cNvSpPr>
          <p:nvPr/>
        </p:nvSpPr>
        <p:spPr bwMode="auto">
          <a:xfrm>
            <a:off x="5441134" y="1616334"/>
            <a:ext cx="1156086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19469" name="Rectangle 69"/>
          <p:cNvSpPr>
            <a:spLocks noChangeArrowheads="1"/>
          </p:cNvSpPr>
          <p:nvPr/>
        </p:nvSpPr>
        <p:spPr bwMode="auto">
          <a:xfrm>
            <a:off x="1485900" y="3628787"/>
            <a:ext cx="58541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</a:rPr>
              <a:t>HW</a:t>
            </a:r>
          </a:p>
        </p:txBody>
      </p:sp>
      <p:sp>
        <p:nvSpPr>
          <p:cNvPr id="19470" name="Rectangle 70"/>
          <p:cNvSpPr>
            <a:spLocks noChangeArrowheads="1"/>
          </p:cNvSpPr>
          <p:nvPr/>
        </p:nvSpPr>
        <p:spPr bwMode="auto">
          <a:xfrm>
            <a:off x="1390650" y="1620203"/>
            <a:ext cx="70884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</a:rPr>
              <a:t>Host</a:t>
            </a:r>
          </a:p>
        </p:txBody>
      </p:sp>
      <p:cxnSp>
        <p:nvCxnSpPr>
          <p:cNvPr id="19471" name="Straight Arrow Connector 71"/>
          <p:cNvCxnSpPr>
            <a:cxnSpLocks noChangeShapeType="1"/>
            <a:stCxn id="19459" idx="2"/>
          </p:cNvCxnSpPr>
          <p:nvPr/>
        </p:nvCxnSpPr>
        <p:spPr bwMode="auto">
          <a:xfrm>
            <a:off x="6718631" y="1321356"/>
            <a:ext cx="0" cy="636984"/>
          </a:xfrm>
          <a:prstGeom prst="straightConnector1">
            <a:avLst/>
          </a:prstGeom>
          <a:noFill/>
          <a:ln w="3175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3" name="Rectangle 75"/>
          <p:cNvSpPr>
            <a:spLocks noChangeArrowheads="1"/>
          </p:cNvSpPr>
          <p:nvPr/>
        </p:nvSpPr>
        <p:spPr bwMode="auto">
          <a:xfrm>
            <a:off x="7140268" y="2867766"/>
            <a:ext cx="914033" cy="30008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350" dirty="0">
                <a:solidFill>
                  <a:schemeClr val="tx1"/>
                </a:solidFill>
              </a:rPr>
              <a:t>vIOMMU</a:t>
            </a:r>
          </a:p>
        </p:txBody>
      </p:sp>
      <p:sp>
        <p:nvSpPr>
          <p:cNvPr id="19474" name="Rectangle 76"/>
          <p:cNvSpPr>
            <a:spLocks noChangeArrowheads="1"/>
          </p:cNvSpPr>
          <p:nvPr/>
        </p:nvSpPr>
        <p:spPr bwMode="auto">
          <a:xfrm>
            <a:off x="3318530" y="2941594"/>
            <a:ext cx="1051891" cy="21929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825" dirty="0"/>
              <a:t>Request hPASID</a:t>
            </a:r>
          </a:p>
        </p:txBody>
      </p:sp>
      <p:sp>
        <p:nvSpPr>
          <p:cNvPr id="19477" name="Rectangle 3"/>
          <p:cNvSpPr>
            <a:spLocks noChangeArrowheads="1"/>
          </p:cNvSpPr>
          <p:nvPr/>
        </p:nvSpPr>
        <p:spPr bwMode="auto">
          <a:xfrm>
            <a:off x="2632935" y="423580"/>
            <a:ext cx="1538600" cy="42867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500" dirty="0"/>
              <a:t>Device Driver</a:t>
            </a:r>
          </a:p>
        </p:txBody>
      </p:sp>
      <p:sp>
        <p:nvSpPr>
          <p:cNvPr id="19479" name="Oval 6"/>
          <p:cNvSpPr>
            <a:spLocks noChangeArrowheads="1"/>
          </p:cNvSpPr>
          <p:nvPr/>
        </p:nvSpPr>
        <p:spPr bwMode="auto">
          <a:xfrm>
            <a:off x="5557772" y="1965484"/>
            <a:ext cx="2368153" cy="1040807"/>
          </a:xfrm>
          <a:prstGeom prst="ellipse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11291" name="Rectangle 7"/>
          <p:cNvSpPr>
            <a:spLocks noChangeArrowheads="1"/>
          </p:cNvSpPr>
          <p:nvPr/>
        </p:nvSpPr>
        <p:spPr bwMode="auto">
          <a:xfrm>
            <a:off x="6133525" y="2004775"/>
            <a:ext cx="1303563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900" dirty="0">
                <a:solidFill>
                  <a:schemeClr val="accent4">
                    <a:lumMod val="50000"/>
                  </a:schemeClr>
                </a:solidFill>
              </a:rPr>
              <a:t>VM PASID Manager</a:t>
            </a:r>
          </a:p>
        </p:txBody>
      </p:sp>
      <p:sp>
        <p:nvSpPr>
          <p:cNvPr id="35" name="Oval 11"/>
          <p:cNvSpPr>
            <a:spLocks noChangeArrowheads="1"/>
          </p:cNvSpPr>
          <p:nvPr/>
        </p:nvSpPr>
        <p:spPr bwMode="auto">
          <a:xfrm>
            <a:off x="3520100" y="1723941"/>
            <a:ext cx="962025" cy="535781"/>
          </a:xfrm>
          <a:prstGeom prst="ellipse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IOASID </a:t>
            </a:r>
          </a:p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Allocator</a:t>
            </a:r>
            <a:endParaRPr lang="en-US" altLang="en-US" sz="750" dirty="0"/>
          </a:p>
        </p:txBody>
      </p:sp>
      <p:cxnSp>
        <p:nvCxnSpPr>
          <p:cNvPr id="19485" name="Straight Arrow Connector 72"/>
          <p:cNvCxnSpPr>
            <a:cxnSpLocks noChangeShapeType="1"/>
            <a:stCxn id="13323" idx="1"/>
            <a:endCxn id="35" idx="6"/>
          </p:cNvCxnSpPr>
          <p:nvPr/>
        </p:nvCxnSpPr>
        <p:spPr bwMode="auto">
          <a:xfrm flipH="1" flipV="1">
            <a:off x="4482125" y="1991832"/>
            <a:ext cx="982779" cy="540487"/>
          </a:xfrm>
          <a:prstGeom prst="straightConnector1">
            <a:avLst/>
          </a:prstGeom>
          <a:noFill/>
          <a:ln w="31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62"/>
          <p:cNvSpPr/>
          <p:nvPr/>
        </p:nvSpPr>
        <p:spPr>
          <a:xfrm>
            <a:off x="6350347" y="2210136"/>
            <a:ext cx="72487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g/</a:t>
            </a:r>
            <a:r>
              <a:rPr lang="en-US" altLang="zh-CN" sz="800" dirty="0">
                <a:solidFill>
                  <a:schemeClr val="tx1"/>
                </a:solidFill>
              </a:rPr>
              <a:t>h </a:t>
            </a:r>
            <a:r>
              <a:rPr lang="en-US" sz="800" dirty="0">
                <a:solidFill>
                  <a:schemeClr val="tx1"/>
                </a:solidFill>
              </a:rPr>
              <a:t>PASID?</a:t>
            </a:r>
          </a:p>
        </p:txBody>
      </p:sp>
      <p:sp>
        <p:nvSpPr>
          <p:cNvPr id="111" name="Oval 11"/>
          <p:cNvSpPr>
            <a:spLocks noChangeArrowheads="1"/>
          </p:cNvSpPr>
          <p:nvPr/>
        </p:nvSpPr>
        <p:spPr bwMode="auto">
          <a:xfrm>
            <a:off x="5800441" y="2541940"/>
            <a:ext cx="826771" cy="337469"/>
          </a:xfrm>
          <a:prstGeom prst="ellipse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gPASID </a:t>
            </a:r>
          </a:p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Allocator</a:t>
            </a:r>
            <a:endParaRPr lang="en-US" altLang="en-US" sz="750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6261451" y="2410040"/>
            <a:ext cx="0" cy="131900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7213725" y="2411619"/>
            <a:ext cx="1" cy="164467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2" name="Oval 11281"/>
          <p:cNvSpPr/>
          <p:nvPr/>
        </p:nvSpPr>
        <p:spPr>
          <a:xfrm>
            <a:off x="6927213" y="2571997"/>
            <a:ext cx="573024" cy="28088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3" name="Rectangle 11282"/>
          <p:cNvSpPr/>
          <p:nvPr/>
        </p:nvSpPr>
        <p:spPr>
          <a:xfrm>
            <a:off x="6917810" y="2589239"/>
            <a:ext cx="591829" cy="20774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750" dirty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g/h map</a:t>
            </a:r>
          </a:p>
        </p:txBody>
      </p:sp>
      <p:sp>
        <p:nvSpPr>
          <p:cNvPr id="13330" name="Rectangle 13329"/>
          <p:cNvSpPr/>
          <p:nvPr/>
        </p:nvSpPr>
        <p:spPr>
          <a:xfrm>
            <a:off x="3230965" y="4516993"/>
            <a:ext cx="2803973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en-US" dirty="0"/>
              <a:t>VM PASID Manager Architecture</a:t>
            </a: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5C06C97E-C570-4546-BB39-39898CB13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768" y="968366"/>
            <a:ext cx="1538600" cy="39492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500" dirty="0"/>
              <a:t>Application</a:t>
            </a:r>
          </a:p>
        </p:txBody>
      </p:sp>
      <p:sp>
        <p:nvSpPr>
          <p:cNvPr id="42" name="Rounded Rectangle 66">
            <a:extLst>
              <a:ext uri="{FF2B5EF4-FFF2-40B4-BE49-F238E27FC236}">
                <a16:creationId xmlns:a16="http://schemas.microsoft.com/office/drawing/2014/main" id="{E54B2FA9-2564-4700-B349-0F75CC06C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7495" y="3410787"/>
            <a:ext cx="1864122" cy="102880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Device</a:t>
            </a:r>
          </a:p>
          <a:p>
            <a:pPr algn="ctr">
              <a:spcBef>
                <a:spcPct val="0"/>
              </a:spcBef>
            </a:pPr>
            <a:endParaRPr lang="en-US" altLang="en-US" sz="1800" dirty="0">
              <a:solidFill>
                <a:schemeClr val="tx1"/>
              </a:solidFill>
            </a:endParaRP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5590F991-8D57-4525-8B95-8183104D333B}"/>
              </a:ext>
            </a:extLst>
          </p:cNvPr>
          <p:cNvCxnSpPr>
            <a:cxnSpLocks/>
            <a:stCxn id="19477" idx="3"/>
            <a:endCxn id="42" idx="0"/>
          </p:cNvCxnSpPr>
          <p:nvPr/>
        </p:nvCxnSpPr>
        <p:spPr>
          <a:xfrm>
            <a:off x="4171535" y="637916"/>
            <a:ext cx="378021" cy="27728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EF7BA8B-189C-4DA3-8CE4-E293B8446C77}"/>
              </a:ext>
            </a:extLst>
          </p:cNvPr>
          <p:cNvCxnSpPr>
            <a:cxnSpLocks/>
            <a:stCxn id="19477" idx="0"/>
            <a:endCxn id="10" idx="1"/>
          </p:cNvCxnSpPr>
          <p:nvPr/>
        </p:nvCxnSpPr>
        <p:spPr>
          <a:xfrm rot="16200000" flipH="1">
            <a:off x="4540703" y="-714888"/>
            <a:ext cx="239360" cy="2516296"/>
          </a:xfrm>
          <a:prstGeom prst="bentConnector4">
            <a:avLst>
              <a:gd name="adj1" fmla="val -95505"/>
              <a:gd name="adj2" fmla="val 6528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11">
            <a:extLst>
              <a:ext uri="{FF2B5EF4-FFF2-40B4-BE49-F238E27FC236}">
                <a16:creationId xmlns:a16="http://schemas.microsoft.com/office/drawing/2014/main" id="{B477E7E3-05B6-4AC8-9552-7E9D9BA9C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215" y="2606068"/>
            <a:ext cx="962025" cy="535781"/>
          </a:xfrm>
          <a:prstGeom prst="ellipse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750" dirty="0">
                <a:ea typeface="宋体" panose="02010600030101010101" pitchFamily="2" charset="-122"/>
              </a:rPr>
              <a:t>IOASID tracking</a:t>
            </a:r>
            <a:endParaRPr lang="en-US" altLang="en-US" sz="750" dirty="0"/>
          </a:p>
        </p:txBody>
      </p:sp>
      <p:cxnSp>
        <p:nvCxnSpPr>
          <p:cNvPr id="69" name="Straight Arrow Connector 72">
            <a:extLst>
              <a:ext uri="{FF2B5EF4-FFF2-40B4-BE49-F238E27FC236}">
                <a16:creationId xmlns:a16="http://schemas.microsoft.com/office/drawing/2014/main" id="{11899B8E-297D-4B2E-9DF4-8046BE98ACDF}"/>
              </a:ext>
            </a:extLst>
          </p:cNvPr>
          <p:cNvCxnSpPr>
            <a:cxnSpLocks noChangeShapeType="1"/>
            <a:stCxn id="35" idx="2"/>
            <a:endCxn id="64" idx="3"/>
          </p:cNvCxnSpPr>
          <p:nvPr/>
        </p:nvCxnSpPr>
        <p:spPr bwMode="auto">
          <a:xfrm flipH="1">
            <a:off x="3318530" y="1991832"/>
            <a:ext cx="201570" cy="635045"/>
          </a:xfrm>
          <a:prstGeom prst="straightConnector1">
            <a:avLst/>
          </a:prstGeom>
          <a:noFill/>
          <a:ln w="31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Oval 11">
            <a:extLst>
              <a:ext uri="{FF2B5EF4-FFF2-40B4-BE49-F238E27FC236}">
                <a16:creationId xmlns:a16="http://schemas.microsoft.com/office/drawing/2014/main" id="{C51B0ADE-BF84-47B2-950C-5C4C3B44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882" y="27424"/>
            <a:ext cx="962025" cy="535781"/>
          </a:xfrm>
          <a:prstGeom prst="ellipse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IOASID </a:t>
            </a:r>
          </a:p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Allocator</a:t>
            </a:r>
            <a:endParaRPr lang="en-US" altLang="en-US" sz="750" dirty="0"/>
          </a:p>
        </p:txBody>
      </p:sp>
      <p:sp>
        <p:nvSpPr>
          <p:cNvPr id="13323" name="Rectangle 67"/>
          <p:cNvSpPr>
            <a:spLocks noChangeArrowheads="1"/>
          </p:cNvSpPr>
          <p:nvPr/>
        </p:nvSpPr>
        <p:spPr bwMode="auto">
          <a:xfrm>
            <a:off x="5464904" y="1898809"/>
            <a:ext cx="2507456" cy="1267020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31469" y="2212555"/>
            <a:ext cx="1220757" cy="19748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8" name="Rounded Rectangle 62"/>
          <p:cNvSpPr>
            <a:spLocks noChangeArrowheads="1"/>
          </p:cNvSpPr>
          <p:nvPr/>
        </p:nvSpPr>
        <p:spPr bwMode="auto">
          <a:xfrm>
            <a:off x="5289881" y="1664016"/>
            <a:ext cx="2800350" cy="1570673"/>
          </a:xfrm>
          <a:prstGeom prst="roundRect">
            <a:avLst>
              <a:gd name="adj" fmla="val 16667"/>
            </a:avLst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5" name="Rectangle 76">
            <a:extLst>
              <a:ext uri="{FF2B5EF4-FFF2-40B4-BE49-F238E27FC236}">
                <a16:creationId xmlns:a16="http://schemas.microsoft.com/office/drawing/2014/main" id="{DA2D20F5-2B95-48C5-94EB-5F78E2806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750" y="863761"/>
            <a:ext cx="1007007" cy="21929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60000"/>
              </a:spcBef>
              <a:defRPr sz="2000">
                <a:solidFill>
                  <a:srgbClr val="000408"/>
                </a:solidFill>
                <a:latin typeface="Verdana" panose="020B0604030504040204" pitchFamily="34" charset="0"/>
              </a:defRPr>
            </a:lvl1pPr>
            <a:lvl2pPr marL="246063" indent="-244475">
              <a:spcBef>
                <a:spcPct val="40000"/>
              </a:spcBef>
              <a:buSzPct val="125000"/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Neo Sans Intel Medium" pitchFamily="34" charset="0"/>
              </a:defRPr>
            </a:lvl2pPr>
            <a:lvl3pPr marL="571500" indent="-3238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Neo Sans Intel Medium" pitchFamily="34" charset="0"/>
              </a:defRPr>
            </a:lvl3pPr>
            <a:lvl4pPr marL="725488" indent="-1524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136650" indent="-409575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938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0510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082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65450" indent="-40957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825" dirty="0"/>
              <a:t>Program PASID</a:t>
            </a:r>
          </a:p>
        </p:txBody>
      </p:sp>
      <p:sp>
        <p:nvSpPr>
          <p:cNvPr id="78" name="Oval 11">
            <a:extLst>
              <a:ext uri="{FF2B5EF4-FFF2-40B4-BE49-F238E27FC236}">
                <a16:creationId xmlns:a16="http://schemas.microsoft.com/office/drawing/2014/main" id="{AE4F8238-F993-4EE2-8D30-B60D778A6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010" y="2514361"/>
            <a:ext cx="1088360" cy="535781"/>
          </a:xfrm>
          <a:prstGeom prst="ellipse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Virtual Device </a:t>
            </a:r>
          </a:p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Composition Module</a:t>
            </a:r>
            <a:endParaRPr lang="en-US" altLang="en-US" sz="750" dirty="0"/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A37951ED-4D73-4C14-A273-0173F898D8FD}"/>
              </a:ext>
            </a:extLst>
          </p:cNvPr>
          <p:cNvCxnSpPr>
            <a:stCxn id="78" idx="2"/>
          </p:cNvCxnSpPr>
          <p:nvPr/>
        </p:nvCxnSpPr>
        <p:spPr>
          <a:xfrm rot="10800000" flipV="1">
            <a:off x="3092240" y="2782252"/>
            <a:ext cx="1021770" cy="855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11">
            <a:extLst>
              <a:ext uri="{FF2B5EF4-FFF2-40B4-BE49-F238E27FC236}">
                <a16:creationId xmlns:a16="http://schemas.microsoft.com/office/drawing/2014/main" id="{4C4BD620-47A7-4365-9322-8855053AB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926" y="3928991"/>
            <a:ext cx="962025" cy="429349"/>
          </a:xfrm>
          <a:prstGeom prst="ellipse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Default IOASID </a:t>
            </a:r>
          </a:p>
        </p:txBody>
      </p:sp>
      <p:sp>
        <p:nvSpPr>
          <p:cNvPr id="98" name="Oval 11">
            <a:extLst>
              <a:ext uri="{FF2B5EF4-FFF2-40B4-BE49-F238E27FC236}">
                <a16:creationId xmlns:a16="http://schemas.microsoft.com/office/drawing/2014/main" id="{A10FE63D-5A3C-4C2A-8DFF-26374B7F5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879" y="3965154"/>
            <a:ext cx="962025" cy="429349"/>
          </a:xfrm>
          <a:prstGeom prst="ellipse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 sz="750" dirty="0">
                <a:ea typeface="宋体" panose="02010600030101010101" pitchFamily="2" charset="-122"/>
              </a:rPr>
              <a:t>SVA IOASID</a:t>
            </a:r>
          </a:p>
        </p:txBody>
      </p:sp>
    </p:spTree>
    <p:extLst>
      <p:ext uri="{BB962C8B-B14F-4D97-AF65-F5344CB8AC3E}">
        <p14:creationId xmlns:p14="http://schemas.microsoft.com/office/powerpoint/2010/main" val="1023536483"/>
      </p:ext>
    </p:extLst>
  </p:cSld>
  <p:clrMapOvr>
    <a:masterClrMapping/>
  </p:clrMapOvr>
</p:sld>
</file>

<file path=ppt/theme/theme1.xml><?xml version="1.0" encoding="utf-8"?>
<a:theme xmlns:a="http://schemas.openxmlformats.org/drawingml/2006/main" name="IAGS / SSP / LPQE template">
  <a:themeElements>
    <a:clrScheme name="OTC-2014">
      <a:dk1>
        <a:srgbClr val="000000"/>
      </a:dk1>
      <a:lt1>
        <a:srgbClr val="FFFFFF"/>
      </a:lt1>
      <a:dk2>
        <a:srgbClr val="242526"/>
      </a:dk2>
      <a:lt2>
        <a:srgbClr val="F0F1F1"/>
      </a:lt2>
      <a:accent1>
        <a:srgbClr val="00AEEF"/>
      </a:accent1>
      <a:accent2>
        <a:srgbClr val="0070C0"/>
      </a:accent2>
      <a:accent3>
        <a:srgbClr val="A6CE39"/>
      </a:accent3>
      <a:accent4>
        <a:srgbClr val="FDB813"/>
      </a:accent4>
      <a:accent5>
        <a:srgbClr val="7030A0"/>
      </a:accent5>
      <a:accent6>
        <a:srgbClr val="00000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536</Words>
  <Application>Microsoft Office PowerPoint</Application>
  <PresentationFormat>On-screen Show (16:9)</PresentationFormat>
  <Paragraphs>123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Abadi</vt:lpstr>
      <vt:lpstr>Arial</vt:lpstr>
      <vt:lpstr>Courier New</vt:lpstr>
      <vt:lpstr>Verdana</vt:lpstr>
      <vt:lpstr>IAGS / SSP / LPQE template</vt:lpstr>
      <vt:lpstr>PASID/IOASID Management in Linux </vt:lpstr>
      <vt:lpstr>PASID/IOASID lifecycle</vt:lpstr>
      <vt:lpstr>vSVA Upstream Plan</vt:lpstr>
      <vt:lpstr>vSVA work flow</vt:lpstr>
      <vt:lpstr>Issues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Tittle</dc:title>
  <dc:creator>Yang, Suzie</dc:creator>
  <cp:keywords>CTPClassification=CTP_NT</cp:keywords>
  <cp:lastModifiedBy>Pan, Jacob jun</cp:lastModifiedBy>
  <cp:revision>203</cp:revision>
  <dcterms:modified xsi:type="dcterms:W3CDTF">2019-09-16T21:20:49Z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b12c3f40-e242-42be-a4d8-e70cb7daa8d5</vt:lpwstr>
  </property>
  <property fmtid="{D5CDD505-2E9C-101B-9397-08002B2CF9AE}" pid="3" name="CTP_TimeStamp">
    <vt:lpwstr>2019-09-16 21:20:49Z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