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50639"/>
  </p:normalViewPr>
  <p:slideViewPr>
    <p:cSldViewPr snapToGrid="0">
      <p:cViewPr varScale="1">
        <p:scale>
          <a:sx n="51" d="100"/>
          <a:sy n="51" d="100"/>
        </p:scale>
        <p:origin x="29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Brown" userId="389ba1a7-6b6c-4f37-9235-c458a9c1d173" providerId="ADAL" clId="{A1F52FF6-BD48-B145-84F2-7F44178934A4}"/>
    <pc:docChg chg="custSel modSld">
      <pc:chgData name="Mark Brown" userId="389ba1a7-6b6c-4f37-9235-c458a9c1d173" providerId="ADAL" clId="{A1F52FF6-BD48-B145-84F2-7F44178934A4}" dt="2022-09-06T17:48:09.688" v="451" actId="20577"/>
      <pc:docMkLst>
        <pc:docMk/>
      </pc:docMkLst>
      <pc:sldChg chg="modSp mod">
        <pc:chgData name="Mark Brown" userId="389ba1a7-6b6c-4f37-9235-c458a9c1d173" providerId="ADAL" clId="{A1F52FF6-BD48-B145-84F2-7F44178934A4}" dt="2022-09-06T14:06:44.620" v="28" actId="20577"/>
        <pc:sldMkLst>
          <pc:docMk/>
          <pc:sldMk cId="2708451546" sldId="256"/>
        </pc:sldMkLst>
        <pc:spChg chg="mod">
          <ac:chgData name="Mark Brown" userId="389ba1a7-6b6c-4f37-9235-c458a9c1d173" providerId="ADAL" clId="{A1F52FF6-BD48-B145-84F2-7F44178934A4}" dt="2022-09-06T14:06:44.620" v="28" actId="20577"/>
          <ac:spMkLst>
            <pc:docMk/>
            <pc:sldMk cId="2708451546" sldId="256"/>
            <ac:spMk id="3" creationId="{69D05A7F-1D09-8DC4-1BAF-456C80E51F80}"/>
          </ac:spMkLst>
        </pc:spChg>
      </pc:sldChg>
      <pc:sldChg chg="modSp mod">
        <pc:chgData name="Mark Brown" userId="389ba1a7-6b6c-4f37-9235-c458a9c1d173" providerId="ADAL" clId="{A1F52FF6-BD48-B145-84F2-7F44178934A4}" dt="2022-09-06T14:10:39.385" v="110" actId="20577"/>
        <pc:sldMkLst>
          <pc:docMk/>
          <pc:sldMk cId="3453340546" sldId="257"/>
        </pc:sldMkLst>
        <pc:spChg chg="mod">
          <ac:chgData name="Mark Brown" userId="389ba1a7-6b6c-4f37-9235-c458a9c1d173" providerId="ADAL" clId="{A1F52FF6-BD48-B145-84F2-7F44178934A4}" dt="2022-09-06T14:10:39.385" v="110" actId="20577"/>
          <ac:spMkLst>
            <pc:docMk/>
            <pc:sldMk cId="3453340546" sldId="257"/>
            <ac:spMk id="3" creationId="{9FCD843D-593C-C0E7-B397-701FCD1EDCC7}"/>
          </ac:spMkLst>
        </pc:spChg>
      </pc:sldChg>
      <pc:sldChg chg="modSp mod modNotesTx">
        <pc:chgData name="Mark Brown" userId="389ba1a7-6b6c-4f37-9235-c458a9c1d173" providerId="ADAL" clId="{A1F52FF6-BD48-B145-84F2-7F44178934A4}" dt="2022-09-06T17:48:09.688" v="451" actId="20577"/>
        <pc:sldMkLst>
          <pc:docMk/>
          <pc:sldMk cId="1634216287" sldId="258"/>
        </pc:sldMkLst>
        <pc:spChg chg="mod">
          <ac:chgData name="Mark Brown" userId="389ba1a7-6b6c-4f37-9235-c458a9c1d173" providerId="ADAL" clId="{A1F52FF6-BD48-B145-84F2-7F44178934A4}" dt="2022-09-06T14:21:39.290" v="344" actId="20577"/>
          <ac:spMkLst>
            <pc:docMk/>
            <pc:sldMk cId="1634216287" sldId="258"/>
            <ac:spMk id="3" creationId="{922BEB5D-39F4-001A-EAC4-B057A59900C1}"/>
          </ac:spMkLst>
        </pc:spChg>
      </pc:sldChg>
      <pc:sldChg chg="modSp mod">
        <pc:chgData name="Mark Brown" userId="389ba1a7-6b6c-4f37-9235-c458a9c1d173" providerId="ADAL" clId="{A1F52FF6-BD48-B145-84F2-7F44178934A4}" dt="2022-09-06T14:20:16.255" v="292" actId="20577"/>
        <pc:sldMkLst>
          <pc:docMk/>
          <pc:sldMk cId="3732630393" sldId="259"/>
        </pc:sldMkLst>
        <pc:spChg chg="mod">
          <ac:chgData name="Mark Brown" userId="389ba1a7-6b6c-4f37-9235-c458a9c1d173" providerId="ADAL" clId="{A1F52FF6-BD48-B145-84F2-7F44178934A4}" dt="2022-09-06T14:20:16.255" v="292" actId="20577"/>
          <ac:spMkLst>
            <pc:docMk/>
            <pc:sldMk cId="3732630393" sldId="259"/>
            <ac:spMk id="3" creationId="{7907EB02-DE13-C40E-78CB-BC5ACB8AF89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1C3EA2-6D0F-644C-BFAC-97AD47498C77}" type="datetimeFigureOut">
              <a:rPr lang="en-US" smtClean="0"/>
              <a:t>9/6/22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2CF7AF-E233-5541-BD7E-50C9FD38EBB1}" type="slidenum">
              <a:rPr lang="en-US" smtClean="0"/>
              <a:t>‹#›</a:t>
            </a:fld>
            <a:endParaRPr lang="en-US"/>
          </a:p>
        </p:txBody>
      </p:sp>
    </p:spTree>
    <p:extLst>
      <p:ext uri="{BB962C8B-B14F-4D97-AF65-F5344CB8AC3E}">
        <p14:creationId xmlns:p14="http://schemas.microsoft.com/office/powerpoint/2010/main" val="2601815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t">
              <a:buFont typeface="+mj-lt"/>
              <a:buNone/>
            </a:pPr>
            <a:r>
              <a:rPr lang="en-GB" b="0" i="0" u="none" strike="noStrike" dirty="0" err="1">
                <a:solidFill>
                  <a:srgbClr val="333333"/>
                </a:solidFill>
                <a:effectLst/>
                <a:latin typeface="Courier New" panose="02070309020205020404" pitchFamily="49" charset="0"/>
              </a:rPr>
              <a:t>Testsuite</a:t>
            </a:r>
            <a:r>
              <a:rPr lang="en-GB" b="0" i="0" u="none" strike="noStrike" dirty="0">
                <a:solidFill>
                  <a:srgbClr val="333333"/>
                </a:solidFill>
                <a:effectLst/>
                <a:latin typeface="Courier New" panose="02070309020205020404" pitchFamily="49" charset="0"/>
              </a:rPr>
              <a:t> improvement ideas</a:t>
            </a:r>
          </a:p>
          <a:p>
            <a:pPr algn="l" fontAlgn="t">
              <a:buFont typeface="+mj-lt"/>
              <a:buNone/>
            </a:pPr>
            <a:endParaRPr lang="en-GB" b="0" i="0" u="none" strike="noStrike" dirty="0">
              <a:solidFill>
                <a:srgbClr val="333333"/>
              </a:solidFill>
              <a:effectLst/>
              <a:latin typeface="Courier New" panose="02070309020205020404" pitchFamily="49" charset="0"/>
            </a:endParaRPr>
          </a:p>
          <a:p>
            <a:pPr algn="just">
              <a:buFont typeface="Arial" panose="020B0604020202020204" pitchFamily="34" charset="0"/>
              <a:buChar char="•"/>
            </a:pPr>
            <a:r>
              <a:rPr lang="en-GB" b="0" i="0" u="none" strike="noStrike" dirty="0">
                <a:solidFill>
                  <a:srgbClr val="555555"/>
                </a:solidFill>
                <a:effectLst/>
                <a:latin typeface="Quicksand"/>
              </a:rPr>
              <a:t>Improved tooling</a:t>
            </a:r>
          </a:p>
          <a:p>
            <a:pPr algn="just">
              <a:buFont typeface="Arial" panose="020B0604020202020204" pitchFamily="34" charset="0"/>
              <a:buChar char="•"/>
            </a:pPr>
            <a:r>
              <a:rPr lang="en-GB" b="0" i="0" u="none" strike="noStrike" dirty="0" err="1">
                <a:solidFill>
                  <a:srgbClr val="555555"/>
                </a:solidFill>
                <a:effectLst/>
                <a:latin typeface="Quicksand"/>
              </a:rPr>
              <a:t>Testsuite</a:t>
            </a:r>
            <a:r>
              <a:rPr lang="en-GB" b="0" i="0" u="none" strike="noStrike" dirty="0">
                <a:solidFill>
                  <a:srgbClr val="555555"/>
                </a:solidFill>
                <a:effectLst/>
                <a:latin typeface="Quicksand"/>
              </a:rPr>
              <a:t>/system configuration</a:t>
            </a:r>
          </a:p>
          <a:p>
            <a:pPr algn="just">
              <a:buFont typeface="Arial" panose="020B0604020202020204" pitchFamily="34" charset="0"/>
              <a:buChar char="•"/>
            </a:pPr>
            <a:r>
              <a:rPr lang="en-GB" b="0" i="0" u="none" strike="noStrike" dirty="0">
                <a:solidFill>
                  <a:srgbClr val="555555"/>
                </a:solidFill>
                <a:effectLst/>
                <a:latin typeface="Quicksand"/>
              </a:rPr>
              <a:t>Proposals from Cyril for describing hardware for tests</a:t>
            </a:r>
          </a:p>
          <a:p>
            <a:pPr algn="just">
              <a:buFont typeface="Arial" panose="020B0604020202020204" pitchFamily="34" charset="0"/>
              <a:buChar char="•"/>
            </a:pPr>
            <a:r>
              <a:rPr lang="en-GB" b="0" i="0" u="none" strike="noStrike" dirty="0">
                <a:solidFill>
                  <a:srgbClr val="555555"/>
                </a:solidFill>
                <a:effectLst/>
                <a:latin typeface="Quicksand"/>
              </a:rPr>
              <a:t>Test interface standards</a:t>
            </a:r>
          </a:p>
          <a:p>
            <a:pPr algn="l" fontAlgn="t">
              <a:buFont typeface="+mj-lt"/>
              <a:buNone/>
            </a:pPr>
            <a:endParaRPr lang="en-GB" b="0" i="0" u="none" strike="noStrike" dirty="0">
              <a:solidFill>
                <a:srgbClr val="333333"/>
              </a:solidFill>
              <a:effectLst/>
              <a:latin typeface="Courier New" panose="02070309020205020404" pitchFamily="49" charset="0"/>
            </a:endParaRPr>
          </a:p>
          <a:p>
            <a:pPr algn="l" fontAlgn="t">
              <a:buFont typeface="+mj-lt"/>
              <a:buNone/>
            </a:pPr>
            <a:r>
              <a:rPr lang="en-GB" b="0" i="0" u="none" strike="noStrike" dirty="0">
                <a:solidFill>
                  <a:srgbClr val="333333"/>
                </a:solidFill>
                <a:effectLst/>
                <a:latin typeface="Courier New" panose="02070309020205020404" pitchFamily="49" charset="0"/>
              </a:rPr>
              <a:t>Automatic CI result reporting</a:t>
            </a:r>
          </a:p>
          <a:p>
            <a:pPr algn="l" fontAlgn="t">
              <a:buFont typeface="+mj-lt"/>
              <a:buNone/>
            </a:pPr>
            <a:r>
              <a:rPr lang="en-GB" b="0" i="0" u="none" strike="noStrike" dirty="0">
                <a:solidFill>
                  <a:srgbClr val="333333"/>
                </a:solidFill>
                <a:effectLst/>
                <a:latin typeface="Courier New" panose="02070309020205020404" pitchFamily="49" charset="0"/>
              </a:rPr>
              <a:t> </a:t>
            </a:r>
          </a:p>
          <a:p>
            <a:pPr algn="l" fontAlgn="t">
              <a:buFont typeface="+mj-lt"/>
              <a:buNone/>
            </a:pPr>
            <a:r>
              <a:rPr lang="en-GB" b="0" i="0" u="none" strike="noStrike" dirty="0">
                <a:solidFill>
                  <a:srgbClr val="333333"/>
                </a:solidFill>
                <a:effectLst/>
                <a:latin typeface="Courier New" panose="02070309020205020404" pitchFamily="49" charset="0"/>
              </a:rPr>
              <a:t>There's plenty of testing being done for the upstream kernels. Today, we have KCIDB as the common place to submit results, but that only moves the logic of reporting the results from the individual CI systems to KCIDB.</a:t>
            </a:r>
          </a:p>
          <a:p>
            <a:pPr algn="l" fontAlgn="t">
              <a:buFont typeface="+mj-lt"/>
              <a:buNone/>
            </a:pPr>
            <a:r>
              <a:rPr lang="en-GB" b="0" i="0" u="none" strike="noStrike" dirty="0">
                <a:solidFill>
                  <a:srgbClr val="333333"/>
                </a:solidFill>
                <a:effectLst/>
                <a:latin typeface="Courier New" panose="02070309020205020404" pitchFamily="49" charset="0"/>
              </a:rPr>
              <a:t> </a:t>
            </a:r>
          </a:p>
          <a:p>
            <a:pPr algn="l" fontAlgn="t">
              <a:buFont typeface="+mj-lt"/>
              <a:buNone/>
            </a:pPr>
            <a:r>
              <a:rPr lang="en-GB" b="0" i="0" u="none" strike="noStrike" dirty="0">
                <a:solidFill>
                  <a:srgbClr val="333333"/>
                </a:solidFill>
                <a:effectLst/>
                <a:latin typeface="Courier New" panose="02070309020205020404" pitchFamily="49" charset="0"/>
              </a:rPr>
              <a:t>The customization configuration part is pretty clear - some maintainers/subtrees don't need passing reports and only care about failure reports, some want both. Some care about a specific test set, some want as much testing as possible, etc.</a:t>
            </a:r>
          </a:p>
          <a:p>
            <a:pPr algn="l" fontAlgn="t">
              <a:buFont typeface="+mj-lt"/>
              <a:buNone/>
            </a:pPr>
            <a:r>
              <a:rPr lang="en-GB" b="0" i="0" u="none" strike="noStrike" dirty="0">
                <a:solidFill>
                  <a:srgbClr val="333333"/>
                </a:solidFill>
                <a:effectLst/>
                <a:latin typeface="Courier New" panose="02070309020205020404" pitchFamily="49" charset="0"/>
              </a:rPr>
              <a:t> </a:t>
            </a:r>
          </a:p>
          <a:p>
            <a:pPr algn="l" fontAlgn="t">
              <a:buFont typeface="+mj-lt"/>
              <a:buNone/>
            </a:pPr>
            <a:r>
              <a:rPr lang="en-GB" b="0" i="0" u="none" strike="noStrike" dirty="0">
                <a:solidFill>
                  <a:srgbClr val="333333"/>
                </a:solidFill>
                <a:effectLst/>
                <a:latin typeface="Courier New" panose="02070309020205020404" pitchFamily="49" charset="0"/>
              </a:rPr>
              <a:t>Instead, this session is meant for discussion about approaches for automatic reporting of unknown failures, both about technical and human challenges. The challenges include, but are not limited to:</a:t>
            </a:r>
          </a:p>
          <a:p>
            <a:pPr algn="l" fontAlgn="t">
              <a:buFont typeface="+mj-lt"/>
              <a:buNone/>
            </a:pPr>
            <a:r>
              <a:rPr lang="en-GB" b="0" i="0" u="none" strike="noStrike" dirty="0">
                <a:solidFill>
                  <a:srgbClr val="333333"/>
                </a:solidFill>
                <a:effectLst/>
                <a:latin typeface="Courier New" panose="02070309020205020404" pitchFamily="49" charset="0"/>
              </a:rPr>
              <a:t> </a:t>
            </a:r>
          </a:p>
          <a:p>
            <a:pPr algn="l" fontAlgn="t">
              <a:buFont typeface="+mj-lt"/>
              <a:buNone/>
            </a:pPr>
            <a:r>
              <a:rPr lang="en-GB" b="0" i="0" u="none" strike="noStrike" dirty="0">
                <a:solidFill>
                  <a:srgbClr val="333333"/>
                </a:solidFill>
                <a:effectLst/>
                <a:latin typeface="Courier New" panose="02070309020205020404" pitchFamily="49" charset="0"/>
              </a:rPr>
              <a:t>- How to combine the "proper CI workflow" mentality with the usual "show me which patch broke this" mentality? Especially because ...</a:t>
            </a:r>
          </a:p>
          <a:p>
            <a:pPr algn="l" fontAlgn="t">
              <a:buFont typeface="+mj-lt"/>
              <a:buNone/>
            </a:pPr>
            <a:r>
              <a:rPr lang="en-GB" b="0" i="0" u="none" strike="noStrike" dirty="0">
                <a:solidFill>
                  <a:srgbClr val="333333"/>
                </a:solidFill>
                <a:effectLst/>
                <a:latin typeface="Courier New" panose="02070309020205020404" pitchFamily="49" charset="0"/>
              </a:rPr>
              <a:t>- Automatic bisection works for finding the cause of build failures, but test failures are usually *not* 100% reproducible (e.g. race conditions in the kernel or the test), and thus such bisection attempts to find the source of the test failures are useless. A human needs to step in and take a look at every new test failure. That brings us to ...</a:t>
            </a:r>
          </a:p>
          <a:p>
            <a:pPr algn="l" fontAlgn="t">
              <a:buFont typeface="+mj-lt"/>
              <a:buNone/>
            </a:pPr>
            <a:r>
              <a:rPr lang="en-GB" b="0" i="0" u="none" strike="noStrike" dirty="0">
                <a:solidFill>
                  <a:srgbClr val="333333"/>
                </a:solidFill>
                <a:effectLst/>
                <a:latin typeface="Courier New" panose="02070309020205020404" pitchFamily="49" charset="0"/>
              </a:rPr>
              <a:t>- Who is responsible to debug the failures? The test maintainer? The tree maintainer? Developers? How to involve the right people who understand the broken piece without creating a burden?</a:t>
            </a:r>
          </a:p>
          <a:p>
            <a:pPr algn="l" fontAlgn="t">
              <a:buFont typeface="+mj-lt"/>
              <a:buNone/>
            </a:pPr>
            <a:r>
              <a:rPr lang="en-GB" b="0" i="0" u="none" strike="noStrike" dirty="0">
                <a:solidFill>
                  <a:srgbClr val="333333"/>
                </a:solidFill>
                <a:effectLst/>
                <a:latin typeface="Courier New" panose="02070309020205020404" pitchFamily="49" charset="0"/>
              </a:rPr>
              <a:t>- Automatic mapping of failures to subsystems: Grabbing the owners of the call trace / build error from </a:t>
            </a:r>
            <a:r>
              <a:rPr lang="en-GB" b="0" i="0" u="none" strike="noStrike" dirty="0" err="1">
                <a:solidFill>
                  <a:srgbClr val="333333"/>
                </a:solidFill>
                <a:effectLst/>
                <a:latin typeface="Courier New" panose="02070309020205020404" pitchFamily="49" charset="0"/>
              </a:rPr>
              <a:t>getmaintainers</a:t>
            </a:r>
            <a:r>
              <a:rPr lang="en-GB" b="0" i="0" u="none" strike="noStrike" dirty="0">
                <a:solidFill>
                  <a:srgbClr val="333333"/>
                </a:solidFill>
                <a:effectLst/>
                <a:latin typeface="Courier New" panose="02070309020205020404" pitchFamily="49" charset="0"/>
              </a:rPr>
              <a:t>? Mapping every existing subtest of the test suite to a list it belongs to?</a:t>
            </a:r>
          </a:p>
          <a:p>
            <a:endParaRPr lang="en-US" dirty="0"/>
          </a:p>
        </p:txBody>
      </p:sp>
      <p:sp>
        <p:nvSpPr>
          <p:cNvPr id="4" name="Slide Number Placeholder 3"/>
          <p:cNvSpPr>
            <a:spLocks noGrp="1"/>
          </p:cNvSpPr>
          <p:nvPr>
            <p:ph type="sldNum" sz="quarter" idx="5"/>
          </p:nvPr>
        </p:nvSpPr>
        <p:spPr/>
        <p:txBody>
          <a:bodyPr/>
          <a:lstStyle/>
          <a:p>
            <a:fld id="{E42CF7AF-E233-5541-BD7E-50C9FD38EBB1}" type="slidenum">
              <a:rPr lang="en-US" smtClean="0"/>
              <a:t>4</a:t>
            </a:fld>
            <a:endParaRPr lang="en-US"/>
          </a:p>
        </p:txBody>
      </p:sp>
    </p:spTree>
    <p:extLst>
      <p:ext uri="{BB962C8B-B14F-4D97-AF65-F5344CB8AC3E}">
        <p14:creationId xmlns:p14="http://schemas.microsoft.com/office/powerpoint/2010/main" val="3353824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9/6/22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9/6/22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9/6/22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9/6/22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9/6/22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9/6/22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9/6/22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9/6/22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9/6/22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9/6/22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9/6/22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9/6/22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797BE-1F7B-7752-FFFF-89241ED99B95}"/>
              </a:ext>
            </a:extLst>
          </p:cNvPr>
          <p:cNvSpPr>
            <a:spLocks noGrp="1"/>
          </p:cNvSpPr>
          <p:nvPr>
            <p:ph type="ctrTitle"/>
          </p:nvPr>
        </p:nvSpPr>
        <p:spPr/>
        <p:txBody>
          <a:bodyPr>
            <a:normAutofit fontScale="90000"/>
          </a:bodyPr>
          <a:lstStyle/>
          <a:p>
            <a:r>
              <a:rPr lang="en-US" dirty="0"/>
              <a:t>Integrating testing with maintainer flows</a:t>
            </a:r>
          </a:p>
        </p:txBody>
      </p:sp>
      <p:sp>
        <p:nvSpPr>
          <p:cNvPr id="3" name="Subtitle 2">
            <a:extLst>
              <a:ext uri="{FF2B5EF4-FFF2-40B4-BE49-F238E27FC236}">
                <a16:creationId xmlns:a16="http://schemas.microsoft.com/office/drawing/2014/main" id="{69D05A7F-1D09-8DC4-1BAF-456C80E51F80}"/>
              </a:ext>
            </a:extLst>
          </p:cNvPr>
          <p:cNvSpPr>
            <a:spLocks noGrp="1"/>
          </p:cNvSpPr>
          <p:nvPr>
            <p:ph type="subTitle" idx="1"/>
          </p:nvPr>
        </p:nvSpPr>
        <p:spPr/>
        <p:txBody>
          <a:bodyPr/>
          <a:lstStyle/>
          <a:p>
            <a:r>
              <a:rPr lang="en-US" dirty="0"/>
              <a:t>Mark Brown</a:t>
            </a:r>
          </a:p>
          <a:p>
            <a:r>
              <a:rPr lang="en-US" dirty="0"/>
              <a:t>Veronika </a:t>
            </a:r>
            <a:r>
              <a:rPr lang="en-US" dirty="0" err="1"/>
              <a:t>Kabatova</a:t>
            </a:r>
            <a:endParaRPr lang="en-US" dirty="0"/>
          </a:p>
        </p:txBody>
      </p:sp>
    </p:spTree>
    <p:extLst>
      <p:ext uri="{BB962C8B-B14F-4D97-AF65-F5344CB8AC3E}">
        <p14:creationId xmlns:p14="http://schemas.microsoft.com/office/powerpoint/2010/main" val="2708451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0B54D-BA76-AB27-AC7B-B4B18788F622}"/>
              </a:ext>
            </a:extLst>
          </p:cNvPr>
          <p:cNvSpPr>
            <a:spLocks noGrp="1"/>
          </p:cNvSpPr>
          <p:nvPr>
            <p:ph type="title"/>
          </p:nvPr>
        </p:nvSpPr>
        <p:spPr/>
        <p:txBody>
          <a:bodyPr/>
          <a:lstStyle/>
          <a:p>
            <a:r>
              <a:rPr lang="en-US" dirty="0"/>
              <a:t>Intro</a:t>
            </a:r>
          </a:p>
        </p:txBody>
      </p:sp>
      <p:sp>
        <p:nvSpPr>
          <p:cNvPr id="3" name="Content Placeholder 2">
            <a:extLst>
              <a:ext uri="{FF2B5EF4-FFF2-40B4-BE49-F238E27FC236}">
                <a16:creationId xmlns:a16="http://schemas.microsoft.com/office/drawing/2014/main" id="{9FCD843D-593C-C0E7-B397-701FCD1EDCC7}"/>
              </a:ext>
            </a:extLst>
          </p:cNvPr>
          <p:cNvSpPr>
            <a:spLocks noGrp="1"/>
          </p:cNvSpPr>
          <p:nvPr>
            <p:ph idx="1"/>
          </p:nvPr>
        </p:nvSpPr>
        <p:spPr/>
        <p:txBody>
          <a:bodyPr/>
          <a:lstStyle/>
          <a:p>
            <a:r>
              <a:rPr lang="en-US" dirty="0"/>
              <a:t>There are many people working on</a:t>
            </a:r>
          </a:p>
          <a:p>
            <a:pPr lvl="1"/>
            <a:r>
              <a:rPr lang="en-US" dirty="0"/>
              <a:t>Developing the kernel</a:t>
            </a:r>
          </a:p>
          <a:p>
            <a:pPr lvl="1"/>
            <a:r>
              <a:rPr lang="en-US" dirty="0"/>
              <a:t>Testing the kernel</a:t>
            </a:r>
          </a:p>
          <a:p>
            <a:pPr lvl="2"/>
            <a:r>
              <a:rPr lang="en-US" dirty="0"/>
              <a:t>People writing tests</a:t>
            </a:r>
          </a:p>
          <a:p>
            <a:pPr lvl="2"/>
            <a:r>
              <a:rPr lang="en-US" dirty="0"/>
              <a:t>People running and monitoring tests</a:t>
            </a:r>
          </a:p>
          <a:p>
            <a:r>
              <a:rPr lang="en-US" dirty="0"/>
              <a:t>But these two groups often have mismatches – how can we bring them together?</a:t>
            </a:r>
          </a:p>
        </p:txBody>
      </p:sp>
    </p:spTree>
    <p:extLst>
      <p:ext uri="{BB962C8B-B14F-4D97-AF65-F5344CB8AC3E}">
        <p14:creationId xmlns:p14="http://schemas.microsoft.com/office/powerpoint/2010/main" val="345334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FDD4E-7CAD-76D4-B96F-5D38D15A243F}"/>
              </a:ext>
            </a:extLst>
          </p:cNvPr>
          <p:cNvSpPr>
            <a:spLocks noGrp="1"/>
          </p:cNvSpPr>
          <p:nvPr>
            <p:ph type="title"/>
          </p:nvPr>
        </p:nvSpPr>
        <p:spPr/>
        <p:txBody>
          <a:bodyPr/>
          <a:lstStyle/>
          <a:p>
            <a:r>
              <a:rPr lang="en-US" dirty="0"/>
              <a:t>Areas with reuse</a:t>
            </a:r>
          </a:p>
        </p:txBody>
      </p:sp>
      <p:sp>
        <p:nvSpPr>
          <p:cNvPr id="3" name="Content Placeholder 2">
            <a:extLst>
              <a:ext uri="{FF2B5EF4-FFF2-40B4-BE49-F238E27FC236}">
                <a16:creationId xmlns:a16="http://schemas.microsoft.com/office/drawing/2014/main" id="{7907EB02-DE13-C40E-78CB-BC5ACB8AF890}"/>
              </a:ext>
            </a:extLst>
          </p:cNvPr>
          <p:cNvSpPr>
            <a:spLocks noGrp="1"/>
          </p:cNvSpPr>
          <p:nvPr>
            <p:ph idx="1"/>
          </p:nvPr>
        </p:nvSpPr>
        <p:spPr/>
        <p:txBody>
          <a:bodyPr>
            <a:normAutofit fontScale="85000" lnSpcReduction="20000"/>
          </a:bodyPr>
          <a:lstStyle/>
          <a:p>
            <a:r>
              <a:rPr lang="en-US" dirty="0" err="1"/>
              <a:t>Testsuites</a:t>
            </a:r>
            <a:r>
              <a:rPr lang="en-US" dirty="0"/>
              <a:t> with overlap</a:t>
            </a:r>
          </a:p>
          <a:p>
            <a:pPr lvl="1"/>
            <a:r>
              <a:rPr lang="en-US" dirty="0" err="1"/>
              <a:t>kselftest</a:t>
            </a:r>
            <a:endParaRPr lang="en-US" dirty="0"/>
          </a:p>
          <a:p>
            <a:pPr lvl="1"/>
            <a:r>
              <a:rPr lang="en-US" dirty="0" err="1"/>
              <a:t>igt</a:t>
            </a:r>
            <a:endParaRPr lang="en-US" dirty="0"/>
          </a:p>
          <a:p>
            <a:pPr lvl="1"/>
            <a:r>
              <a:rPr lang="en-US" dirty="0"/>
              <a:t>v4l-compliance</a:t>
            </a:r>
          </a:p>
          <a:p>
            <a:r>
              <a:rPr lang="en-US" dirty="0"/>
              <a:t>Active testing but little overlap</a:t>
            </a:r>
          </a:p>
          <a:p>
            <a:pPr lvl="1"/>
            <a:r>
              <a:rPr lang="en-US" dirty="0" err="1"/>
              <a:t>xfstests</a:t>
            </a:r>
            <a:endParaRPr lang="en-US" dirty="0"/>
          </a:p>
          <a:p>
            <a:pPr lvl="1"/>
            <a:r>
              <a:rPr lang="en-US" dirty="0"/>
              <a:t>Audio</a:t>
            </a:r>
          </a:p>
          <a:p>
            <a:pPr lvl="1"/>
            <a:r>
              <a:rPr lang="en-US" dirty="0"/>
              <a:t>LTP</a:t>
            </a:r>
          </a:p>
          <a:p>
            <a:r>
              <a:rPr lang="en-US" dirty="0"/>
              <a:t>Figuring out what subsystems are actually doing for testing</a:t>
            </a:r>
          </a:p>
          <a:p>
            <a:pPr lvl="1"/>
            <a:r>
              <a:rPr lang="en-US" dirty="0"/>
              <a:t>Testers can’t cover things if they don’t know what they are</a:t>
            </a:r>
          </a:p>
        </p:txBody>
      </p:sp>
    </p:spTree>
    <p:extLst>
      <p:ext uri="{BB962C8B-B14F-4D97-AF65-F5344CB8AC3E}">
        <p14:creationId xmlns:p14="http://schemas.microsoft.com/office/powerpoint/2010/main" val="3732630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B17E2-FF15-F3C3-C32E-764341BD7848}"/>
              </a:ext>
            </a:extLst>
          </p:cNvPr>
          <p:cNvSpPr>
            <a:spLocks noGrp="1"/>
          </p:cNvSpPr>
          <p:nvPr>
            <p:ph type="title"/>
          </p:nvPr>
        </p:nvSpPr>
        <p:spPr/>
        <p:txBody>
          <a:bodyPr/>
          <a:lstStyle/>
          <a:p>
            <a:r>
              <a:rPr lang="en-US" dirty="0"/>
              <a:t>Mismatches</a:t>
            </a:r>
          </a:p>
        </p:txBody>
      </p:sp>
      <p:sp>
        <p:nvSpPr>
          <p:cNvPr id="3" name="Content Placeholder 2">
            <a:extLst>
              <a:ext uri="{FF2B5EF4-FFF2-40B4-BE49-F238E27FC236}">
                <a16:creationId xmlns:a16="http://schemas.microsoft.com/office/drawing/2014/main" id="{922BEB5D-39F4-001A-EAC4-B057A59900C1}"/>
              </a:ext>
            </a:extLst>
          </p:cNvPr>
          <p:cNvSpPr>
            <a:spLocks noGrp="1"/>
          </p:cNvSpPr>
          <p:nvPr>
            <p:ph idx="1"/>
          </p:nvPr>
        </p:nvSpPr>
        <p:spPr/>
        <p:txBody>
          <a:bodyPr>
            <a:normAutofit fontScale="92500" lnSpcReduction="10000"/>
          </a:bodyPr>
          <a:lstStyle/>
          <a:p>
            <a:r>
              <a:rPr lang="en-US" dirty="0"/>
              <a:t>Different </a:t>
            </a:r>
            <a:r>
              <a:rPr lang="en-US" dirty="0" err="1"/>
              <a:t>testsuites</a:t>
            </a:r>
            <a:endParaRPr lang="en-US" dirty="0"/>
          </a:p>
          <a:p>
            <a:pPr lvl="1"/>
            <a:r>
              <a:rPr lang="en-US" dirty="0"/>
              <a:t>Difficulties automating </a:t>
            </a:r>
            <a:r>
              <a:rPr lang="en-US" dirty="0" err="1"/>
              <a:t>testsuites</a:t>
            </a:r>
            <a:endParaRPr lang="en-US" dirty="0"/>
          </a:p>
          <a:p>
            <a:pPr lvl="1"/>
            <a:r>
              <a:rPr lang="en-US" dirty="0"/>
              <a:t>Infrastructure needed to set up testcases</a:t>
            </a:r>
          </a:p>
          <a:p>
            <a:r>
              <a:rPr lang="en-US" dirty="0"/>
              <a:t>Translating a test failure into a useful (more) automated report</a:t>
            </a:r>
          </a:p>
          <a:p>
            <a:pPr lvl="1"/>
            <a:r>
              <a:rPr lang="en-US" dirty="0" err="1"/>
              <a:t>Bisectability</a:t>
            </a:r>
            <a:r>
              <a:rPr lang="en-US" dirty="0"/>
              <a:t> issues</a:t>
            </a:r>
          </a:p>
          <a:p>
            <a:pPr lvl="1"/>
            <a:r>
              <a:rPr lang="en-US" dirty="0"/>
              <a:t>Directing reports</a:t>
            </a:r>
          </a:p>
          <a:p>
            <a:pPr lvl="1"/>
            <a:r>
              <a:rPr lang="en-US" dirty="0"/>
              <a:t>Expectations for reports</a:t>
            </a:r>
          </a:p>
          <a:p>
            <a:pPr lvl="2"/>
            <a:r>
              <a:rPr lang="en-US" dirty="0"/>
              <a:t>Effort preparing vs effort using</a:t>
            </a:r>
          </a:p>
          <a:p>
            <a:pPr lvl="2"/>
            <a:r>
              <a:rPr lang="en-US" dirty="0"/>
              <a:t>Speed of report vs depth of report</a:t>
            </a:r>
          </a:p>
        </p:txBody>
      </p:sp>
    </p:spTree>
    <p:extLst>
      <p:ext uri="{BB962C8B-B14F-4D97-AF65-F5344CB8AC3E}">
        <p14:creationId xmlns:p14="http://schemas.microsoft.com/office/powerpoint/2010/main" val="1634216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271</TotalTime>
  <Words>447</Words>
  <Application>Microsoft Macintosh PowerPoint</Application>
  <PresentationFormat>Widescreen</PresentationFormat>
  <Paragraphs>51</Paragraphs>
  <Slides>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Courier New</vt:lpstr>
      <vt:lpstr>MS Shell Dlg 2</vt:lpstr>
      <vt:lpstr>Quicksand</vt:lpstr>
      <vt:lpstr>Wingdings</vt:lpstr>
      <vt:lpstr>Wingdings 3</vt:lpstr>
      <vt:lpstr>Madison</vt:lpstr>
      <vt:lpstr>Integrating testing with maintainer flows</vt:lpstr>
      <vt:lpstr>Intro</vt:lpstr>
      <vt:lpstr>Areas with reuse</vt:lpstr>
      <vt:lpstr>Mismatches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testing with maintainer flows</dc:title>
  <dc:creator>Mark Brown</dc:creator>
  <cp:lastModifiedBy>Mark Brown</cp:lastModifiedBy>
  <cp:revision>1</cp:revision>
  <dcterms:created xsi:type="dcterms:W3CDTF">2022-09-05T20:53:13Z</dcterms:created>
  <dcterms:modified xsi:type="dcterms:W3CDTF">2022-09-06T17:48:14Z</dcterms:modified>
</cp:coreProperties>
</file>