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91" r:id="rId1"/>
    <p:sldMasterId id="2147483727" r:id="rId2"/>
  </p:sldMasterIdLst>
  <p:notesMasterIdLst>
    <p:notesMasterId r:id="rId22"/>
  </p:notesMasterIdLst>
  <p:handoutMasterIdLst>
    <p:handoutMasterId r:id="rId23"/>
  </p:handoutMasterIdLst>
  <p:sldIdLst>
    <p:sldId id="374" r:id="rId3"/>
    <p:sldId id="305" r:id="rId4"/>
    <p:sldId id="373" r:id="rId5"/>
    <p:sldId id="376" r:id="rId6"/>
    <p:sldId id="303" r:id="rId7"/>
    <p:sldId id="312" r:id="rId8"/>
    <p:sldId id="347" r:id="rId9"/>
    <p:sldId id="377" r:id="rId10"/>
    <p:sldId id="348" r:id="rId11"/>
    <p:sldId id="349" r:id="rId12"/>
    <p:sldId id="350" r:id="rId13"/>
    <p:sldId id="351" r:id="rId14"/>
    <p:sldId id="313" r:id="rId15"/>
    <p:sldId id="381" r:id="rId16"/>
    <p:sldId id="317" r:id="rId17"/>
    <p:sldId id="380" r:id="rId18"/>
    <p:sldId id="379" r:id="rId19"/>
    <p:sldId id="378" r:id="rId20"/>
    <p:sldId id="267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1">
          <p15:clr>
            <a:srgbClr val="A4A3A4"/>
          </p15:clr>
        </p15:guide>
        <p15:guide id="2" orient="horz" pos="3004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24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orient="horz" pos="1643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8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CFF"/>
    <a:srgbClr val="129DBF"/>
    <a:srgbClr val="13B2D8"/>
    <a:srgbClr val="2A0659"/>
    <a:srgbClr val="7E65BE"/>
    <a:srgbClr val="D3BAF8"/>
    <a:srgbClr val="2BC0FF"/>
    <a:srgbClr val="00AEFF"/>
    <a:srgbClr val="1E1734"/>
    <a:srgbClr val="00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6" autoAdjust="0"/>
    <p:restoredTop sz="95673" autoAdjust="0"/>
  </p:normalViewPr>
  <p:slideViewPr>
    <p:cSldViewPr snapToGrid="0">
      <p:cViewPr varScale="1">
        <p:scale>
          <a:sx n="140" d="100"/>
          <a:sy n="140" d="100"/>
        </p:scale>
        <p:origin x="138" y="666"/>
      </p:cViewPr>
      <p:guideLst>
        <p:guide orient="horz" pos="1581"/>
        <p:guide orient="horz" pos="3004"/>
        <p:guide orient="horz" pos="422"/>
        <p:guide orient="horz" pos="824"/>
        <p:guide orient="horz" pos="2916"/>
        <p:guide orient="horz" pos="1643"/>
        <p:guide pos="5470"/>
        <p:guide pos="287"/>
        <p:guide pos="2880"/>
        <p:guide orient="horz" pos="828"/>
      </p:guideLst>
    </p:cSldViewPr>
  </p:slideViewPr>
  <p:outlineViewPr>
    <p:cViewPr>
      <p:scale>
        <a:sx n="33" d="100"/>
        <a:sy n="33" d="100"/>
      </p:scale>
      <p:origin x="0" y="-5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1536"/>
    </p:cViewPr>
  </p:sorterViewPr>
  <p:notesViewPr>
    <p:cSldViewPr snapToGrid="0" showGuides="1">
      <p:cViewPr varScale="1">
        <p:scale>
          <a:sx n="74" d="100"/>
          <a:sy n="74" d="100"/>
        </p:scale>
        <p:origin x="-7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Intel Clear"/>
              </a:rPr>
              <a:pPr/>
              <a:t>8/29/2019</a:t>
            </a:fld>
            <a:endParaRPr lang="en-US" dirty="0">
              <a:latin typeface="Intel Cle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Intel Clear"/>
              </a:rPr>
              <a:pPr/>
              <a:t>‹#›</a:t>
            </a:fld>
            <a:endParaRPr lang="en-US" dirty="0"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l Clear"/>
              </a:defRPr>
            </a:lvl1pPr>
          </a:lstStyle>
          <a:p>
            <a:fld id="{ED7FC5FE-6F0D-D34A-8EE6-C95B4F5F4DC8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l Clear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13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03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55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7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1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5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4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0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69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77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2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mailto:suzy.m.greenberg@intel.com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346075" y="1042753"/>
            <a:ext cx="8551863" cy="351164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This template is for open source external presentations only.  For any Intel internal presentations,</a:t>
            </a:r>
            <a:b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</a:b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please refer to the Intel Corporate and/or SSG presentation templates here: 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https://</a:t>
            </a:r>
            <a:r>
              <a:rPr kumimoji="0" lang="en-US" sz="13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opensource.intel.com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/events/</a:t>
            </a:r>
            <a:r>
              <a:rPr kumimoji="0" lang="en-US" sz="13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powerpoint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-templates.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When saving out the template ‘theme”, please choose “save as template” and choose .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potx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 file. Otherwise, when you save the presentation, be sure to save as “.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pptx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” only.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When copy/pasting slides from another presentation, always choose the option “Use Destination Theme”.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When inserting new slides, use “pre-loaded layouts” to ensure proper formatting will occur.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Please remove the twitter handle placeholder text at the bottom right of the content and closing slides</a:t>
            </a: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if one is not being represented by the presenter.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Please do not alter or remove the bottom title bar on the content slides within “master view”.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Adhere to the color palette offered in the two customized Open Source decks. Deciding what color palette is up to the presenter – there is no difference other than the color scheme.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If you have any further questions or concerns, please contact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  <a:hlinkClick r:id="rId2"/>
              </a:rPr>
              <a:t>suzy.m.greenberg@intel.com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lear Sans" charset="0"/>
                <a:ea typeface="Clear Sans" charset="0"/>
                <a:cs typeface="Clear Sans" charset="0"/>
              </a:rPr>
              <a:t>. </a:t>
            </a:r>
            <a:endParaRPr lang="en-US" sz="13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46075" y="433415"/>
            <a:ext cx="8551863" cy="74734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OPEN SOURCE PRESENTATION</a:t>
            </a:r>
            <a:r>
              <a:rPr lang="en-US" sz="300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GUIDELINES</a:t>
            </a:r>
            <a:endParaRPr lang="en-US" sz="3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and Plane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4" y="1099037"/>
            <a:ext cx="3607739" cy="356088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chemeClr val="tx2"/>
              </a:buClr>
              <a:buSzPct val="100000"/>
              <a:buFont typeface="Wingdings" charset="2"/>
              <a:buChar char="§"/>
              <a:defRPr sz="13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46075" y="180975"/>
            <a:ext cx="8570913" cy="7524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pPr lvl="0"/>
            <a:r>
              <a:rPr lang="en-US" dirty="0"/>
              <a:t>30PT CLEAR SANS HEADER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C 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6076" y="1081454"/>
            <a:ext cx="8551862" cy="3553845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100" b="1" i="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417513" indent="-225425">
              <a:buClr>
                <a:schemeClr val="tx2"/>
              </a:buClr>
              <a:buSzPct val="85000"/>
              <a:buFont typeface="LucidaGrande" charset="0"/>
              <a:buChar char="■"/>
              <a:defRPr sz="1600" b="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685800" indent="-228600">
              <a:buClr>
                <a:schemeClr val="tx2"/>
              </a:buClr>
              <a:buSzPct val="85000"/>
              <a:buFont typeface="LucidaGrande" charset="0"/>
              <a:buChar char="■"/>
              <a:defRPr sz="1400" b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85000"/>
              <a:buFont typeface="LucidaGrande" charset="0"/>
              <a:buChar char="■"/>
              <a:defRPr sz="1300" b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chemeClr val="tx2"/>
              </a:buClr>
              <a:buSzPct val="85000"/>
              <a:buFont typeface="LucidaGrande" charset="0"/>
              <a:buChar char="■"/>
              <a:defRPr sz="1200" b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“21pt Clear Sans Bold Quote Text”</a:t>
            </a:r>
          </a:p>
          <a:p>
            <a:pPr lvl="1"/>
            <a:r>
              <a:rPr lang="en-US" dirty="0"/>
              <a:t>First level clear sans bullet</a:t>
            </a:r>
          </a:p>
          <a:p>
            <a:pPr lvl="2"/>
            <a:r>
              <a:rPr lang="en-US" dirty="0"/>
              <a:t>Second level clear sans bullet</a:t>
            </a:r>
          </a:p>
          <a:p>
            <a:pPr lvl="3"/>
            <a:r>
              <a:rPr lang="en-US" dirty="0"/>
              <a:t>Third level clear sans bullet</a:t>
            </a:r>
          </a:p>
          <a:p>
            <a:pPr lvl="4"/>
            <a:r>
              <a:rPr lang="en-US" dirty="0"/>
              <a:t>Fourth level clear bullet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5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</a:lstStyle>
          <a:p>
            <a:pPr lvl="0"/>
            <a:r>
              <a:rPr lang="en-US" dirty="0"/>
              <a:t>30PT CLEAR SANS HEADER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Full Blee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1"/>
            <a:ext cx="9144000" cy="4835978"/>
          </a:xfrm>
          <a:prstGeom prst="rect">
            <a:avLst/>
          </a:prstGeom>
          <a:solidFill>
            <a:schemeClr val="bg2">
              <a:lumMod val="40000"/>
              <a:lumOff val="60000"/>
              <a:alpha val="50196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5613" y="310130"/>
            <a:ext cx="8229600" cy="5251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30PT CLEAR SANS HEADLINE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73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5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</a:lstStyle>
          <a:p>
            <a:pPr lvl="0"/>
            <a:r>
              <a:rPr lang="en-US" dirty="0"/>
              <a:t>30PT CLEAR SANS HEADER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1087830"/>
            <a:ext cx="4164379" cy="162463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marR="0" indent="-2286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 sz="13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10455" y="1087830"/>
            <a:ext cx="4387484" cy="162463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marR="0" indent="-2286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 sz="13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46074" y="2715699"/>
            <a:ext cx="8551864" cy="2005769"/>
          </a:xfrm>
          <a:prstGeom prst="rect">
            <a:avLst/>
          </a:prstGeom>
          <a:solidFill>
            <a:schemeClr val="bg2">
              <a:lumMod val="40000"/>
              <a:lumOff val="60000"/>
              <a:alpha val="50196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r>
              <a:rPr lang="en-US" dirty="0"/>
              <a:t>Drag picture to placeholder or click icon to add.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03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5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</a:lstStyle>
          <a:p>
            <a:pPr lvl="0"/>
            <a:r>
              <a:rPr lang="en-US" dirty="0"/>
              <a:t>30PT CLEAR SANS HEADER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4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Horizontal Imag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4" y="3317526"/>
            <a:ext cx="8425625" cy="572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35PT MASTER TITLE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46076" y="3717827"/>
            <a:ext cx="8425624" cy="2488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16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16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16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16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/>
              <a:t>14pt </a:t>
            </a:r>
            <a:r>
              <a:rPr lang="en-US" dirty="0"/>
              <a:t>Clear Sans master subtitle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24892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TC Back Cover End Slide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566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Back-up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5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</a:lstStyle>
          <a:p>
            <a:pPr lvl="0"/>
            <a:r>
              <a:rPr lang="en-US" dirty="0"/>
              <a:t>BACK-UP SLIDE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07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itle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3675" y="3516313"/>
            <a:ext cx="8766175" cy="572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="1">
                <a:solidFill>
                  <a:srgbClr val="D3BAF8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35PT MASTER TITLE SLIDE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88912" y="3991708"/>
            <a:ext cx="8766175" cy="3341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16pt master subtitle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88912" y="2717101"/>
            <a:ext cx="8766175" cy="3341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accent6">
                    <a:lumMod val="40000"/>
                    <a:lumOff val="60000"/>
                  </a:schemeClr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88912" y="2935272"/>
            <a:ext cx="8766175" cy="3341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accent6">
                    <a:lumMod val="40000"/>
                    <a:lumOff val="60000"/>
                  </a:schemeClr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Divider Slide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3675" y="2241429"/>
            <a:ext cx="8766175" cy="572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="1">
                <a:solidFill>
                  <a:srgbClr val="D3BAF8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35PT MASTER DIVIDER SLIDE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88912" y="2716824"/>
            <a:ext cx="8766175" cy="3341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16pt divider subtitle text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itle Slide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3675" y="3516313"/>
            <a:ext cx="8766175" cy="572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="1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35PT MASTER TITLE SLIDE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3675" y="4010181"/>
            <a:ext cx="8766175" cy="3341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16pt master subtitle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88912" y="2717101"/>
            <a:ext cx="8766175" cy="3341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accent6">
                    <a:lumMod val="40000"/>
                    <a:lumOff val="60000"/>
                  </a:schemeClr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88912" y="2935272"/>
            <a:ext cx="8766175" cy="3341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accent6">
                    <a:lumMod val="40000"/>
                    <a:lumOff val="60000"/>
                  </a:schemeClr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32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3675" y="187325"/>
            <a:ext cx="8577263" cy="7016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30PT CLEAR SANS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93675" y="998538"/>
            <a:ext cx="8577263" cy="376713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76669" y="998538"/>
            <a:ext cx="4153437" cy="367649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6075" y="200025"/>
            <a:ext cx="8183563" cy="714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342900" indent="0">
              <a:buFontTx/>
              <a:buNone/>
              <a:defRPr/>
            </a:lvl3pPr>
            <a:lvl4pPr marL="741363" indent="0">
              <a:buFontTx/>
              <a:buNone/>
              <a:defRPr/>
            </a:lvl4pPr>
            <a:lvl5pPr marL="4763" indent="0" algn="l">
              <a:buFontTx/>
              <a:buNone/>
              <a:tabLst/>
              <a:defRPr sz="30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4"/>
            <a:r>
              <a:rPr lang="en-US" dirty="0"/>
              <a:t>30PT CLEAR SANS HEADER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49552" y="998538"/>
            <a:ext cx="4027118" cy="367649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16606" y="998538"/>
            <a:ext cx="4068608" cy="1757541"/>
          </a:xfrm>
          <a:prstGeom prst="rect">
            <a:avLst/>
          </a:prstGeom>
          <a:solidFill>
            <a:schemeClr val="accent2">
              <a:lumMod val="40000"/>
              <a:lumOff val="60000"/>
              <a:alpha val="50196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 b="0" i="0" baseline="0">
                <a:solidFill>
                  <a:srgbClr val="2A0659"/>
                </a:solidFill>
                <a:latin typeface="Intel Clear Light" charset="0"/>
                <a:ea typeface="Intel Clear Light" charset="0"/>
                <a:cs typeface="Intel Clear Light" charset="0"/>
              </a:defRPr>
            </a:lvl1pPr>
          </a:lstStyle>
          <a:p>
            <a:r>
              <a:rPr lang="en-US" dirty="0"/>
              <a:t>Drag picture to placeholder or click icon to add.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16606" y="2923558"/>
            <a:ext cx="4068608" cy="1751473"/>
          </a:xfrm>
          <a:prstGeom prst="rect">
            <a:avLst/>
          </a:prstGeom>
          <a:solidFill>
            <a:schemeClr val="accent2">
              <a:lumMod val="40000"/>
              <a:lumOff val="60000"/>
              <a:alpha val="50196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1100" b="0" i="0" baseline="0">
                <a:solidFill>
                  <a:srgbClr val="2A0659"/>
                </a:solidFill>
                <a:latin typeface="Intel Clear Light" charset="0"/>
                <a:ea typeface="Intel Clear Light" charset="0"/>
                <a:cs typeface="Intel Clear Light" charset="0"/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add.</a:t>
            </a:r>
          </a:p>
          <a:p>
            <a:endParaRPr lang="en-US" sz="1100" dirty="0">
              <a:latin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93676" y="998538"/>
            <a:ext cx="4275294" cy="367649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93675" y="193675"/>
            <a:ext cx="8491538" cy="7080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pPr lvl="0"/>
            <a:r>
              <a:rPr lang="en-US" sz="3000" dirty="0">
                <a:latin typeface="Clear Sans" charset="0"/>
                <a:ea typeface="Clear Sans" charset="0"/>
                <a:cs typeface="Clear Sans" charset="0"/>
              </a:rPr>
              <a:t>30PT CLEAR SANS HEADER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Content and Graph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998538"/>
            <a:ext cx="3535917" cy="367649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190500"/>
            <a:ext cx="8304213" cy="69532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dirty="0"/>
              <a:t>30PT CLEAR SANS HEADER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Content and Pie Graph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998538"/>
            <a:ext cx="3535917" cy="367649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190500"/>
            <a:ext cx="8304213" cy="69532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dirty="0"/>
              <a:t>30PT CLEAR SANS HEADER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Content and Plane Grap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998538"/>
            <a:ext cx="3535917" cy="367649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190500"/>
            <a:ext cx="8304213" cy="69532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dirty="0"/>
              <a:t>30PT CLEAR SANS HEADER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6076" y="1081454"/>
            <a:ext cx="8551862" cy="3553845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100" b="1" i="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417513" indent="-225425">
              <a:buClr>
                <a:srgbClr val="D3BAF8"/>
              </a:buClr>
              <a:buSzPct val="100000"/>
              <a:buFont typeface="LucidaGrande" charset="0"/>
              <a:buChar char="■"/>
              <a:defRPr sz="1600" b="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685800" indent="-228600">
              <a:buClr>
                <a:srgbClr val="D3BAF8"/>
              </a:buClr>
              <a:buSzPct val="100000"/>
              <a:buFont typeface="LucidaGrande" charset="0"/>
              <a:buChar char="■"/>
              <a:defRPr sz="1400" b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LucidaGrande" charset="0"/>
              <a:buChar char="■"/>
              <a:defRPr sz="1300" b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LucidaGrande" charset="0"/>
              <a:buChar char="■"/>
              <a:defRPr sz="1200" b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“21pt Intel Clear Bold Text”</a:t>
            </a:r>
          </a:p>
          <a:p>
            <a:pPr lvl="1"/>
            <a:r>
              <a:rPr lang="en-US" dirty="0"/>
              <a:t>First level clear sans bullet</a:t>
            </a:r>
          </a:p>
          <a:p>
            <a:pPr lvl="2"/>
            <a:r>
              <a:rPr lang="en-US" dirty="0"/>
              <a:t>Second level clear sans bullet</a:t>
            </a:r>
          </a:p>
          <a:p>
            <a:pPr lvl="3"/>
            <a:r>
              <a:rPr lang="en-US" dirty="0"/>
              <a:t>Third level clear sans bullet</a:t>
            </a:r>
          </a:p>
          <a:p>
            <a:pPr lvl="4"/>
            <a:r>
              <a:rPr lang="en-US" dirty="0"/>
              <a:t>Fourth level clear bullet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190500"/>
            <a:ext cx="8304213" cy="69532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dirty="0"/>
              <a:t>30PT CLEAR SANS HEADER</a:t>
            </a: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Full Blee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-13228"/>
            <a:ext cx="9144000" cy="48557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100" baseline="0">
                <a:solidFill>
                  <a:srgbClr val="2A0659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190500"/>
            <a:ext cx="8304213" cy="695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dirty="0"/>
              <a:t>30PT CLEAR SANS HEADER</a:t>
            </a: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52709"/>
            <a:ext cx="9144000" cy="20898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100" baseline="0">
                <a:solidFill>
                  <a:srgbClr val="2A0659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chemeClr val="tx2"/>
              </a:solidFill>
              <a:cs typeface="Intel Clear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998539"/>
            <a:ext cx="4030594" cy="162088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76669" y="998539"/>
            <a:ext cx="4153437" cy="162088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46075" y="190500"/>
            <a:ext cx="8304213" cy="69532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dirty="0"/>
              <a:t>30PT CLEAR SANS HEADER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474029" y="1178810"/>
            <a:ext cx="4199709" cy="365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 baseline="0">
                <a:solidFill>
                  <a:srgbClr val="2A0659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Drag picture to placeholder or click icon to add.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5613" y="1186110"/>
            <a:ext cx="3921056" cy="364910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D3BAF8"/>
              </a:buClr>
              <a:buSzPct val="100000"/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rgbClr val="7E65BE"/>
              </a:buClr>
              <a:buFont typeface="Wingdings" charset="2"/>
              <a:buChar char="§"/>
              <a:defRPr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rgbClr val="D3BAF8"/>
              </a:buClr>
              <a:buSzPct val="100000"/>
              <a:buFont typeface="Wingdings" charset="2"/>
              <a:buChar char="§"/>
              <a:defRPr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rgbClr val="D3BAF8"/>
              </a:buClr>
              <a:buSzPct val="100000"/>
              <a:buFont typeface="Wingdings" charset="2"/>
              <a:buChar char="§"/>
              <a:defRPr sz="13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190500"/>
            <a:ext cx="8304213" cy="69532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dirty="0"/>
              <a:t>30PT CLEAR SANS HEADER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Divider Slide Turquo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3675" y="2241429"/>
            <a:ext cx="8766175" cy="5721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="1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35PT </a:t>
            </a:r>
            <a:r>
              <a:rPr lang="en-US"/>
              <a:t>MASTER DIVIDER </a:t>
            </a:r>
            <a:r>
              <a:rPr lang="en-US" dirty="0"/>
              <a:t>SLIDE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88912" y="2716824"/>
            <a:ext cx="8766175" cy="3341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16pt divider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35643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Section Break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66139"/>
            <a:ext cx="9144000" cy="24892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 baseline="0">
                <a:solidFill>
                  <a:srgbClr val="2A0659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5" y="3660314"/>
            <a:ext cx="7881938" cy="2477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 baseline="0">
                <a:solidFill>
                  <a:srgbClr val="7E65BE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14pt Intel Clear Subhead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3212751"/>
            <a:ext cx="8304213" cy="69532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>
              <a:defRPr sz="3000">
                <a:latin typeface="Clear Sans" charset="0"/>
                <a:ea typeface="Clear Sans" charset="0"/>
                <a:cs typeface="Clear Sans" charset="0"/>
              </a:defRPr>
            </a:lvl2pPr>
            <a:lvl3pPr>
              <a:defRPr sz="3000">
                <a:latin typeface="Clear Sans" charset="0"/>
                <a:ea typeface="Clear Sans" charset="0"/>
                <a:cs typeface="Clear Sans" charset="0"/>
              </a:defRPr>
            </a:lvl3pPr>
            <a:lvl4pPr>
              <a:defRPr sz="3000">
                <a:latin typeface="Clear Sans" charset="0"/>
                <a:ea typeface="Clear Sans" charset="0"/>
                <a:cs typeface="Clear Sans" charset="0"/>
              </a:defRPr>
            </a:lvl4pPr>
            <a:lvl5pPr>
              <a:defRPr sz="3000"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dirty="0"/>
              <a:t>30PT CLEAR SANS HEADER</a:t>
            </a: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12725"/>
            <a:ext cx="8520113" cy="865188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None/>
              <a:tabLst/>
              <a:defRPr/>
            </a:pPr>
            <a:r>
              <a:rPr lang="en-US" sz="3000" dirty="0">
                <a:latin typeface="Clear Sans" charset="0"/>
                <a:ea typeface="Clear Sans" charset="0"/>
                <a:cs typeface="Clear Sans" charset="0"/>
              </a:rPr>
              <a:t>30PT CLEAR SANS HEADER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TC Back Cover End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Back-up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80975" y="187325"/>
            <a:ext cx="8589963" cy="8397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aseline="0">
                <a:solidFill>
                  <a:srgbClr val="2A0659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>
                <a:solidFill>
                  <a:srgbClr val="2A0659"/>
                </a:solidFill>
              </a:defRPr>
            </a:lvl2pPr>
            <a:lvl3pPr marL="342900" indent="0">
              <a:buFontTx/>
              <a:buNone/>
              <a:defRPr>
                <a:solidFill>
                  <a:srgbClr val="2A0659"/>
                </a:solidFill>
              </a:defRPr>
            </a:lvl3pPr>
            <a:lvl4pPr marL="741363" indent="0">
              <a:buFontTx/>
              <a:buNone/>
              <a:defRPr>
                <a:solidFill>
                  <a:srgbClr val="2A0659"/>
                </a:solidFill>
              </a:defRPr>
            </a:lvl4pPr>
            <a:lvl5pPr marL="1090613" indent="0">
              <a:buFontTx/>
              <a:buNone/>
              <a:defRPr>
                <a:solidFill>
                  <a:srgbClr val="2A0659"/>
                </a:solidFill>
              </a:defRPr>
            </a:lvl5pPr>
          </a:lstStyle>
          <a:p>
            <a:pPr lvl="0"/>
            <a:r>
              <a:rPr lang="en-US" sz="3000" dirty="0">
                <a:latin typeface="Clear Sans" charset="0"/>
                <a:ea typeface="Clear Sans" charset="0"/>
                <a:cs typeface="Clear Sans" charset="0"/>
              </a:rPr>
              <a:t>30PT CLEAR SANS HEADER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1098549"/>
            <a:ext cx="8551863" cy="362291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chemeClr val="tx2"/>
              </a:buClr>
              <a:buSzPct val="100000"/>
              <a:buFont typeface="Wingdings" charset="2"/>
              <a:buChar char="§"/>
              <a:defRPr sz="13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sub-bullet two</a:t>
            </a:r>
          </a:p>
          <a:p>
            <a:pPr lvl="3"/>
            <a:r>
              <a:rPr lang="en-US" dirty="0"/>
              <a:t>14pt clear sans sub-bullet three</a:t>
            </a:r>
          </a:p>
          <a:p>
            <a:pPr lvl="4"/>
            <a:r>
              <a:rPr lang="en-US" dirty="0"/>
              <a:t>13pt clear sans sub-bullet four</a:t>
            </a:r>
          </a:p>
          <a:p>
            <a:pPr lvl="0"/>
            <a:r>
              <a:rPr lang="en-US" dirty="0"/>
              <a:t>18pt clear sans bullet two</a:t>
            </a:r>
          </a:p>
          <a:p>
            <a:pPr lvl="0"/>
            <a:r>
              <a:rPr lang="en-US" dirty="0"/>
              <a:t>18pt clear sans bullet three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5" y="203200"/>
            <a:ext cx="8551863" cy="8223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30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0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342900" indent="0">
              <a:buFontTx/>
              <a:buNone/>
              <a:defRPr sz="30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741363" indent="0">
              <a:buFontTx/>
              <a:buNone/>
              <a:defRPr sz="30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090613" indent="0">
              <a:buFontTx/>
              <a:buNone/>
              <a:defRPr sz="30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/>
            </a:pPr>
            <a:r>
              <a:rPr lang="en-US" dirty="0"/>
              <a:t>30PT CLEAR SANS HEADER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2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5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/>
            </a:pPr>
            <a:r>
              <a:rPr lang="en-US" dirty="0"/>
              <a:t>30PT CLEAR SANS HEADER</a:t>
            </a:r>
          </a:p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1098549"/>
            <a:ext cx="4164379" cy="362291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marR="0" indent="-2286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 sz="13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10455" y="1087830"/>
            <a:ext cx="4387484" cy="362291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marR="0" indent="-2286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 sz="13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1099037"/>
            <a:ext cx="4164379" cy="356088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chemeClr val="tx2"/>
              </a:buClr>
              <a:buSzPct val="100000"/>
              <a:buFont typeface="Wingdings" charset="2"/>
              <a:buChar char="§"/>
              <a:defRPr sz="13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5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/>
            </a:pPr>
            <a:r>
              <a:rPr lang="en-US" dirty="0"/>
              <a:t>30PT CLEAR SANS HEADER</a:t>
            </a:r>
          </a:p>
          <a:p>
            <a:pPr lvl="0"/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16450" y="1098550"/>
            <a:ext cx="4281488" cy="1732574"/>
          </a:xfrm>
          <a:prstGeom prst="rect">
            <a:avLst/>
          </a:prstGeom>
          <a:solidFill>
            <a:schemeClr val="bg2">
              <a:lumMod val="40000"/>
              <a:lumOff val="60000"/>
              <a:alpha val="50196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11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16450" y="2927226"/>
            <a:ext cx="4281488" cy="1732574"/>
          </a:xfrm>
          <a:prstGeom prst="rect">
            <a:avLst/>
          </a:prstGeom>
          <a:solidFill>
            <a:schemeClr val="bg2">
              <a:lumMod val="40000"/>
              <a:lumOff val="60000"/>
              <a:alpha val="50196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11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C 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616450" y="1098549"/>
            <a:ext cx="4281488" cy="3622919"/>
          </a:xfrm>
          <a:prstGeom prst="rect">
            <a:avLst/>
          </a:prstGeom>
          <a:solidFill>
            <a:schemeClr val="bg2">
              <a:lumMod val="40000"/>
              <a:lumOff val="60000"/>
              <a:alpha val="50196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r>
              <a:rPr lang="en-US" dirty="0"/>
              <a:t>Drag picture to placeholder or click icon to add.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>
              <a:buFontTx/>
              <a:buNone/>
              <a:defRPr sz="35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/>
            </a:pPr>
            <a:r>
              <a:rPr lang="en-US" dirty="0"/>
              <a:t>30PT CLEAR SANS HEADER</a:t>
            </a:r>
          </a:p>
          <a:p>
            <a:pPr lvl="0"/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1098549"/>
            <a:ext cx="4270375" cy="362291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marR="0" indent="-2286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 sz="13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4" y="1099037"/>
            <a:ext cx="3607739" cy="356088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chemeClr val="tx2"/>
              </a:buClr>
              <a:buSzPct val="100000"/>
              <a:buFont typeface="Wingdings" charset="2"/>
              <a:buChar char="§"/>
              <a:defRPr sz="13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46075" y="180975"/>
            <a:ext cx="8570913" cy="75247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/>
            </a:pPr>
            <a:r>
              <a:rPr lang="en-US" dirty="0"/>
              <a:t>30PT CLEAR SANS HEADER</a:t>
            </a:r>
          </a:p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4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and Pie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6074" y="1099037"/>
            <a:ext cx="3607739" cy="356088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buFont typeface="Wingdings" charset="2"/>
              <a:buChar char="§"/>
              <a:defRPr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>
              <a:buClr>
                <a:schemeClr val="tx2"/>
              </a:buClr>
              <a:buFont typeface="Wingdings" charset="2"/>
              <a:buChar char="§"/>
              <a:defRPr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>
              <a:buClr>
                <a:schemeClr val="tx2"/>
              </a:buClr>
              <a:buSzPct val="100000"/>
              <a:buFont typeface="Wingdings" charset="2"/>
              <a:buChar char="§"/>
              <a:defRPr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>
              <a:buClr>
                <a:schemeClr val="tx2"/>
              </a:buClr>
              <a:buSzPct val="100000"/>
              <a:buFont typeface="Wingdings" charset="2"/>
              <a:buChar char="§"/>
              <a:defRPr sz="13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</a:lstStyle>
          <a:p>
            <a:pPr lvl="0"/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46075" y="180975"/>
            <a:ext cx="8570913" cy="75247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 sz="30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tabLst/>
              <a:defRPr/>
            </a:pPr>
            <a:r>
              <a:rPr lang="en-US" dirty="0"/>
              <a:t>30PT CLEAR SANS HEADER</a:t>
            </a:r>
          </a:p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14" name="Text Placeholder 17"/>
          <p:cNvSpPr txBox="1">
            <a:spLocks/>
          </p:cNvSpPr>
          <p:nvPr userDrawn="1"/>
        </p:nvSpPr>
        <p:spPr>
          <a:xfrm>
            <a:off x="346075" y="1098549"/>
            <a:ext cx="8425624" cy="362291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800" b="0" i="0" kern="12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SzPct val="65000"/>
              <a:buFont typeface="Wingdings" charset="2"/>
              <a:buChar char="§"/>
              <a:defRPr sz="1800" b="0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marR="0" indent="-2286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 sz="1600" b="0" i="0" kern="12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charset="2"/>
              <a:buChar char="§"/>
              <a:defRPr sz="1400" b="0" i="0" kern="120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Char char="§"/>
              <a:tabLst/>
              <a:defRPr sz="1300" b="0" i="0" kern="1200" baseline="0">
                <a:solidFill>
                  <a:srgbClr val="129DBF"/>
                </a:solidFill>
                <a:latin typeface="Clear Sans" charset="0"/>
                <a:ea typeface="Clear Sans" charset="0"/>
                <a:cs typeface="Clear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18pt clear sans bullet one</a:t>
            </a:r>
          </a:p>
          <a:p>
            <a:pPr lvl="2"/>
            <a:r>
              <a:rPr lang="en-US" dirty="0"/>
              <a:t>16pt clear sans bullet two</a:t>
            </a:r>
          </a:p>
          <a:p>
            <a:pPr lvl="3"/>
            <a:r>
              <a:rPr lang="en-US" dirty="0"/>
              <a:t>14pt clear sans bullet three</a:t>
            </a:r>
          </a:p>
          <a:p>
            <a:pPr lvl="4"/>
            <a:r>
              <a:rPr lang="en-US" dirty="0"/>
              <a:t>13pt clear sans bullet four</a:t>
            </a:r>
          </a:p>
        </p:txBody>
      </p:sp>
      <p:sp>
        <p:nvSpPr>
          <p:cNvPr id="17" name="Text Placeholder 15"/>
          <p:cNvSpPr txBox="1">
            <a:spLocks/>
          </p:cNvSpPr>
          <p:nvPr userDrawn="1"/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defRPr sz="3000" b="0" i="0" kern="12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 algn="l" defTabSz="457200" rtl="0" eaLnBrk="1" latinLnBrk="0" hangingPunct="1">
              <a:spcBef>
                <a:spcPts val="1200"/>
              </a:spcBef>
              <a:buClr>
                <a:srgbClr val="00AEFF"/>
              </a:buClr>
              <a:buSzPct val="65000"/>
              <a:buFontTx/>
              <a:buNone/>
              <a:defRPr sz="3500" b="0" i="0" kern="12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30PT CLEAR SANS HEADER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801" y="4872886"/>
            <a:ext cx="348712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692" r:id="rId2"/>
    <p:sldLayoutId id="2147483693" r:id="rId3"/>
    <p:sldLayoutId id="2147483699" r:id="rId4"/>
    <p:sldLayoutId id="2147483701" r:id="rId5"/>
    <p:sldLayoutId id="2147483700" r:id="rId6"/>
    <p:sldLayoutId id="2147483705" r:id="rId7"/>
    <p:sldLayoutId id="2147483702" r:id="rId8"/>
    <p:sldLayoutId id="2147483743" r:id="rId9"/>
    <p:sldLayoutId id="2147483744" r:id="rId10"/>
    <p:sldLayoutId id="2147483742" r:id="rId11"/>
    <p:sldLayoutId id="2147483703" r:id="rId12"/>
    <p:sldLayoutId id="2147483704" r:id="rId13"/>
    <p:sldLayoutId id="2147483707" r:id="rId14"/>
    <p:sldLayoutId id="2147483706" r:id="rId15"/>
    <p:sldLayoutId id="2147483709" r:id="rId16"/>
    <p:sldLayoutId id="2147483712" r:id="rId17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500" b="0" i="0" kern="1200" spc="0" baseline="0">
          <a:solidFill>
            <a:schemeClr val="tx2"/>
          </a:solidFill>
          <a:latin typeface="Clear Sans" charset="0"/>
          <a:ea typeface="Clear Sans" charset="0"/>
          <a:cs typeface="Clear Sans" charset="0"/>
        </a:defRPr>
      </a:lvl1pPr>
    </p:titleStyle>
    <p:bodyStyle>
      <a:lvl1pPr marL="285750" indent="-285750" algn="l" defTabSz="457200" rtl="0" eaLnBrk="1" latinLnBrk="0" hangingPunct="1">
        <a:spcBef>
          <a:spcPts val="1200"/>
        </a:spcBef>
        <a:spcAft>
          <a:spcPts val="0"/>
        </a:spcAft>
        <a:buClr>
          <a:schemeClr val="accent6"/>
        </a:buClr>
        <a:buSzPct val="95000"/>
        <a:buFont typeface="AppleSymbols" charset="0"/>
        <a:buChar char="⏀"/>
        <a:defRPr sz="1800" b="0" i="0" kern="1200">
          <a:solidFill>
            <a:schemeClr val="tx1">
              <a:lumMod val="65000"/>
              <a:lumOff val="35000"/>
            </a:schemeClr>
          </a:solidFill>
          <a:latin typeface="Intel Clear Light" charset="0"/>
          <a:ea typeface="Intel Clear Light" charset="0"/>
          <a:cs typeface="Intel Clear Light" charset="0"/>
        </a:defRPr>
      </a:lvl1pPr>
      <a:lvl2pPr marL="225425" indent="-225425" algn="l" defTabSz="457200" rtl="0" eaLnBrk="1" latinLnBrk="0" hangingPunct="1">
        <a:spcBef>
          <a:spcPts val="1200"/>
        </a:spcBef>
        <a:buClr>
          <a:srgbClr val="00AEFF"/>
        </a:buClr>
        <a:buSzPct val="65000"/>
        <a:buFont typeface="LucidaGrande" charset="0"/>
        <a:buChar char="▹"/>
        <a:defRPr sz="1800" b="0" i="0" kern="1200" baseline="0">
          <a:solidFill>
            <a:schemeClr val="tx1">
              <a:lumMod val="50000"/>
              <a:lumOff val="50000"/>
            </a:schemeClr>
          </a:solidFill>
          <a:latin typeface="Intel Clear Light" charset="0"/>
          <a:ea typeface="Intel Clear Light" charset="0"/>
          <a:cs typeface="Intel Clear Light" charset="0"/>
        </a:defRPr>
      </a:lvl2pPr>
      <a:lvl3pPr marL="571500" indent="-228600" algn="l" defTabSz="457200" rtl="0" eaLnBrk="1" latinLnBrk="0" hangingPunct="1">
        <a:spcBef>
          <a:spcPts val="800"/>
        </a:spcBef>
        <a:buClr>
          <a:srgbClr val="00AEFF"/>
        </a:buClr>
        <a:buSzPct val="65000"/>
        <a:buFont typeface="LucidaGrande" charset="0"/>
        <a:buChar char="▹"/>
        <a:defRPr sz="1600" b="0" i="0" kern="1200">
          <a:solidFill>
            <a:schemeClr val="tx1">
              <a:lumMod val="50000"/>
              <a:lumOff val="50000"/>
            </a:schemeClr>
          </a:solidFill>
          <a:latin typeface="Intel Clear Light" charset="0"/>
          <a:ea typeface="Intel Clear Light" charset="0"/>
          <a:cs typeface="Intel Clear Light" charset="0"/>
        </a:defRPr>
      </a:lvl3pPr>
      <a:lvl4pPr marL="969963" indent="-228600" algn="l" defTabSz="457200" rtl="0" eaLnBrk="1" latinLnBrk="0" hangingPunct="1">
        <a:spcBef>
          <a:spcPct val="20000"/>
        </a:spcBef>
        <a:buClr>
          <a:srgbClr val="00AEFF"/>
        </a:buClr>
        <a:buSzPct val="65000"/>
        <a:buFont typeface="LucidaGrande" charset="0"/>
        <a:buChar char="▹"/>
        <a:defRPr sz="1400" b="0" i="0" kern="1200">
          <a:solidFill>
            <a:schemeClr val="tx1">
              <a:lumMod val="50000"/>
              <a:lumOff val="50000"/>
            </a:schemeClr>
          </a:solidFill>
          <a:latin typeface="Intel Clear Light" charset="0"/>
          <a:ea typeface="Intel Clear Light" charset="0"/>
          <a:cs typeface="Intel Clear Light" charset="0"/>
        </a:defRPr>
      </a:lvl4pPr>
      <a:lvl5pPr marL="1319213" indent="-228600" algn="l" defTabSz="457200" rtl="0" eaLnBrk="1" latinLnBrk="0" hangingPunct="1">
        <a:spcBef>
          <a:spcPct val="20000"/>
        </a:spcBef>
        <a:buClr>
          <a:srgbClr val="00AEFF"/>
        </a:buClr>
        <a:buSzPct val="65000"/>
        <a:buFont typeface="LucidaGrande" charset="0"/>
        <a:buChar char="▹"/>
        <a:defRPr sz="1400" b="0" i="0" kern="1200">
          <a:solidFill>
            <a:schemeClr val="tx1">
              <a:lumMod val="50000"/>
              <a:lumOff val="50000"/>
            </a:schemeClr>
          </a:solidFill>
          <a:latin typeface="Intel Clear Light" charset="0"/>
          <a:ea typeface="Intel Clear Light" charset="0"/>
          <a:cs typeface="Intel Clear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510"/>
            <a:ext cx="9144000" cy="30099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99" y="4876187"/>
            <a:ext cx="4114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5"/>
          <p:cNvSpPr txBox="1">
            <a:spLocks/>
          </p:cNvSpPr>
          <p:nvPr userDrawn="1"/>
        </p:nvSpPr>
        <p:spPr>
          <a:xfrm>
            <a:off x="346075" y="246063"/>
            <a:ext cx="8551863" cy="72072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Tx/>
              <a:buNone/>
              <a:defRPr sz="3000" b="0" i="0" kern="12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0" indent="0" algn="l" defTabSz="457200" rtl="0" eaLnBrk="1" latinLnBrk="0" hangingPunct="1">
              <a:spcBef>
                <a:spcPts val="1200"/>
              </a:spcBef>
              <a:buClr>
                <a:srgbClr val="00AEFF"/>
              </a:buClr>
              <a:buSzPct val="65000"/>
              <a:buFontTx/>
              <a:buNone/>
              <a:defRPr sz="3500" b="0" i="0" kern="12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A0659"/>
                </a:solidFill>
              </a:rPr>
              <a:t>30PT CLEAR SANS HEADER</a:t>
            </a:r>
          </a:p>
        </p:txBody>
      </p:sp>
      <p:sp>
        <p:nvSpPr>
          <p:cNvPr id="6" name="Text Placeholder 17"/>
          <p:cNvSpPr txBox="1">
            <a:spLocks/>
          </p:cNvSpPr>
          <p:nvPr userDrawn="1"/>
        </p:nvSpPr>
        <p:spPr>
          <a:xfrm>
            <a:off x="346075" y="1098549"/>
            <a:ext cx="8551863" cy="362291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129DBF"/>
              </a:buClr>
              <a:buSzPct val="100000"/>
              <a:buFont typeface="Wingdings" charset="2"/>
              <a:buChar char="§"/>
              <a:defRPr sz="1800" b="0" i="0" kern="1200" baseline="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SzPct val="65000"/>
              <a:buFont typeface="Wingdings" charset="2"/>
              <a:buChar char="§"/>
              <a:defRPr sz="1800" b="0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lear Sans" charset="0"/>
                <a:ea typeface="Clear Sans" charset="0"/>
                <a:cs typeface="Clear Sans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Clr>
                <a:srgbClr val="129DBF"/>
              </a:buClr>
              <a:buSzPct val="100000"/>
              <a:buFont typeface="Wingdings" charset="2"/>
              <a:buChar char="§"/>
              <a:defRPr sz="1600" b="0" i="0" kern="12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Clr>
                <a:srgbClr val="129DBF"/>
              </a:buClr>
              <a:buSzPct val="100000"/>
              <a:buFont typeface="Wingdings" charset="2"/>
              <a:buChar char="§"/>
              <a:defRPr sz="1400" b="0" i="0" kern="12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Clr>
                <a:srgbClr val="129DBF"/>
              </a:buClr>
              <a:buSzPct val="100000"/>
              <a:buFont typeface="Wingdings" charset="2"/>
              <a:buChar char="§"/>
              <a:defRPr sz="1300" b="0" i="0" kern="1200">
                <a:solidFill>
                  <a:schemeClr val="tx2"/>
                </a:solidFill>
                <a:latin typeface="Clear Sans" charset="0"/>
                <a:ea typeface="Clear Sans" charset="0"/>
                <a:cs typeface="Clear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3BAF8"/>
              </a:buClr>
            </a:pPr>
            <a:r>
              <a:rPr lang="en-US" dirty="0">
                <a:solidFill>
                  <a:srgbClr val="2A0659"/>
                </a:solidFill>
              </a:rPr>
              <a:t>18pt clear sans bullet one</a:t>
            </a:r>
          </a:p>
          <a:p>
            <a:pPr lvl="2">
              <a:buClr>
                <a:srgbClr val="D3BAF8"/>
              </a:buClr>
            </a:pPr>
            <a:r>
              <a:rPr lang="en-US" dirty="0">
                <a:solidFill>
                  <a:srgbClr val="2A0659"/>
                </a:solidFill>
              </a:rPr>
              <a:t>16pt clear sans bullet two</a:t>
            </a:r>
          </a:p>
          <a:p>
            <a:pPr lvl="3">
              <a:buClr>
                <a:srgbClr val="D3BAF8"/>
              </a:buClr>
            </a:pPr>
            <a:r>
              <a:rPr lang="en-US" dirty="0">
                <a:solidFill>
                  <a:srgbClr val="2A0659"/>
                </a:solidFill>
              </a:rPr>
              <a:t>14pt clear sans bullet three</a:t>
            </a:r>
          </a:p>
          <a:p>
            <a:pPr lvl="4">
              <a:buClr>
                <a:srgbClr val="D3BAF8"/>
              </a:buClr>
            </a:pPr>
            <a:r>
              <a:rPr lang="en-US" dirty="0">
                <a:solidFill>
                  <a:srgbClr val="2A0659"/>
                </a:solidFill>
              </a:rPr>
              <a:t>13pt clear sans bullet four</a:t>
            </a:r>
          </a:p>
        </p:txBody>
      </p:sp>
    </p:spTree>
    <p:extLst>
      <p:ext uri="{BB962C8B-B14F-4D97-AF65-F5344CB8AC3E}">
        <p14:creationId xmlns:p14="http://schemas.microsoft.com/office/powerpoint/2010/main" val="11258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2" r:id="rId4"/>
    <p:sldLayoutId id="2147483731" r:id="rId5"/>
    <p:sldLayoutId id="2147483748" r:id="rId6"/>
    <p:sldLayoutId id="2147483749" r:id="rId7"/>
    <p:sldLayoutId id="2147483750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spc="0" baseline="0">
          <a:solidFill>
            <a:srgbClr val="2A0659"/>
          </a:solidFill>
          <a:latin typeface="Intel Clear Pro" charset="0"/>
          <a:ea typeface="Intel Clear Pro" charset="0"/>
          <a:cs typeface="Intel Clear Pro" charset="0"/>
        </a:defRPr>
      </a:lvl1pPr>
    </p:titleStyle>
    <p:bodyStyle>
      <a:lvl1pPr marL="285750" indent="-285750" algn="l" defTabSz="457200" rtl="0" eaLnBrk="1" latinLnBrk="0" hangingPunct="1">
        <a:spcBef>
          <a:spcPts val="1200"/>
        </a:spcBef>
        <a:spcAft>
          <a:spcPts val="0"/>
        </a:spcAft>
        <a:buClr>
          <a:schemeClr val="accent6"/>
        </a:buClr>
        <a:buSzPct val="95000"/>
        <a:buFont typeface="AppleSymbols" charset="0"/>
        <a:buChar char="⏀"/>
        <a:defRPr sz="1800" b="0" i="0" kern="1200">
          <a:solidFill>
            <a:schemeClr val="tx1">
              <a:lumMod val="65000"/>
              <a:lumOff val="35000"/>
            </a:schemeClr>
          </a:solidFill>
          <a:latin typeface="Intel Clear Light" charset="0"/>
          <a:ea typeface="Intel Clear Light" charset="0"/>
          <a:cs typeface="Intel Clear Light" charset="0"/>
        </a:defRPr>
      </a:lvl1pPr>
      <a:lvl2pPr marL="225425" indent="-225425" algn="l" defTabSz="457200" rtl="0" eaLnBrk="1" latinLnBrk="0" hangingPunct="1">
        <a:spcBef>
          <a:spcPts val="1200"/>
        </a:spcBef>
        <a:buClr>
          <a:srgbClr val="00AEFF"/>
        </a:buClr>
        <a:buSzPct val="65000"/>
        <a:buFont typeface="LucidaGrande" charset="0"/>
        <a:buChar char="▹"/>
        <a:defRPr sz="1800" b="0" i="0" kern="1200" baseline="0">
          <a:solidFill>
            <a:schemeClr val="tx1">
              <a:lumMod val="50000"/>
              <a:lumOff val="50000"/>
            </a:schemeClr>
          </a:solidFill>
          <a:latin typeface="Intel Clear Light" charset="0"/>
          <a:ea typeface="Intel Clear Light" charset="0"/>
          <a:cs typeface="Intel Clear Light" charset="0"/>
        </a:defRPr>
      </a:lvl2pPr>
      <a:lvl3pPr marL="571500" indent="-228600" algn="l" defTabSz="457200" rtl="0" eaLnBrk="1" latinLnBrk="0" hangingPunct="1">
        <a:spcBef>
          <a:spcPts val="800"/>
        </a:spcBef>
        <a:buClr>
          <a:srgbClr val="00AEFF"/>
        </a:buClr>
        <a:buSzPct val="65000"/>
        <a:buFont typeface="LucidaGrande" charset="0"/>
        <a:buChar char="▹"/>
        <a:defRPr sz="1600" b="0" i="0" kern="1200">
          <a:solidFill>
            <a:schemeClr val="tx1">
              <a:lumMod val="50000"/>
              <a:lumOff val="50000"/>
            </a:schemeClr>
          </a:solidFill>
          <a:latin typeface="Intel Clear Light" charset="0"/>
          <a:ea typeface="Intel Clear Light" charset="0"/>
          <a:cs typeface="Intel Clear Light" charset="0"/>
        </a:defRPr>
      </a:lvl3pPr>
      <a:lvl4pPr marL="969963" indent="-228600" algn="l" defTabSz="457200" rtl="0" eaLnBrk="1" latinLnBrk="0" hangingPunct="1">
        <a:spcBef>
          <a:spcPct val="20000"/>
        </a:spcBef>
        <a:buClr>
          <a:srgbClr val="00AEFF"/>
        </a:buClr>
        <a:buSzPct val="65000"/>
        <a:buFont typeface="LucidaGrande" charset="0"/>
        <a:buChar char="▹"/>
        <a:defRPr sz="1400" b="0" i="0" kern="1200">
          <a:solidFill>
            <a:schemeClr val="tx1">
              <a:lumMod val="50000"/>
              <a:lumOff val="50000"/>
            </a:schemeClr>
          </a:solidFill>
          <a:latin typeface="Intel Clear Light" charset="0"/>
          <a:ea typeface="Intel Clear Light" charset="0"/>
          <a:cs typeface="Intel Clear Light" charset="0"/>
        </a:defRPr>
      </a:lvl4pPr>
      <a:lvl5pPr marL="1319213" indent="-228600" algn="l" defTabSz="457200" rtl="0" eaLnBrk="1" latinLnBrk="0" hangingPunct="1">
        <a:spcBef>
          <a:spcPct val="20000"/>
        </a:spcBef>
        <a:buClr>
          <a:srgbClr val="00AEFF"/>
        </a:buClr>
        <a:buSzPct val="65000"/>
        <a:buFont typeface="LucidaGrande" charset="0"/>
        <a:buChar char="▹"/>
        <a:defRPr sz="1400" b="0" i="0" kern="1200">
          <a:solidFill>
            <a:schemeClr val="tx1">
              <a:lumMod val="50000"/>
              <a:lumOff val="50000"/>
            </a:schemeClr>
          </a:solidFill>
          <a:latin typeface="Intel Clear Light" charset="0"/>
          <a:ea typeface="Intel Clear Light" charset="0"/>
          <a:cs typeface="Intel Clear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kml.org/lkml/2019/6/21/92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sites/default/files/managed/cc/0e/intel-scalable-io-virtualization-technical-specification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Interrupt Message Store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scalable interrupt mechanism for the cloud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MEGHA DEY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Linux Kernel Engineer</a:t>
            </a:r>
          </a:p>
        </p:txBody>
      </p:sp>
    </p:spTree>
    <p:extLst>
      <p:ext uri="{BB962C8B-B14F-4D97-AF65-F5344CB8AC3E}">
        <p14:creationId xmlns:p14="http://schemas.microsoft.com/office/powerpoint/2010/main" val="181266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6425" y="243730"/>
            <a:ext cx="8570913" cy="752475"/>
          </a:xfrm>
        </p:spPr>
        <p:txBody>
          <a:bodyPr/>
          <a:lstStyle/>
          <a:p>
            <a:r>
              <a:rPr lang="en-US" dirty="0"/>
              <a:t>IMS advantages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4" y="4918166"/>
            <a:ext cx="176824" cy="176824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7684476" y="4895271"/>
            <a:ext cx="117213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@twitter handle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8D5DE8-C9BA-405C-8399-695F37D816AF}"/>
              </a:ext>
            </a:extLst>
          </p:cNvPr>
          <p:cNvSpPr/>
          <p:nvPr/>
        </p:nvSpPr>
        <p:spPr>
          <a:xfrm>
            <a:off x="5779680" y="2624139"/>
            <a:ext cx="1164607" cy="284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3"/>
                </a:solidFill>
                <a:latin typeface="Arial" panose="020B0604020202020204" pitchFamily="34" charset="0"/>
              </a:rPr>
              <a:t>Scalable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DD3ADD-BF93-4A8E-8064-1278EF740083}"/>
              </a:ext>
            </a:extLst>
          </p:cNvPr>
          <p:cNvSpPr/>
          <p:nvPr/>
        </p:nvSpPr>
        <p:spPr>
          <a:xfrm>
            <a:off x="428683" y="2617886"/>
            <a:ext cx="2463120" cy="284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3"/>
                </a:solidFill>
                <a:latin typeface="Arial" panose="020B0604020202020204" pitchFamily="34" charset="0"/>
              </a:rPr>
              <a:t>Reduced OS enabling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FDD4A3-37BE-4036-B4FC-67B82202E046}"/>
              </a:ext>
            </a:extLst>
          </p:cNvPr>
          <p:cNvSpPr/>
          <p:nvPr/>
        </p:nvSpPr>
        <p:spPr>
          <a:xfrm>
            <a:off x="3795264" y="4147336"/>
            <a:ext cx="1164607" cy="284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3"/>
                </a:solidFill>
                <a:latin typeface="Arial" panose="020B0604020202020204" pitchFamily="34" charset="0"/>
              </a:rPr>
              <a:t>Flexible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828273-C549-4A17-813C-276631F6E7F3}"/>
              </a:ext>
            </a:extLst>
          </p:cNvPr>
          <p:cNvSpPr/>
          <p:nvPr/>
        </p:nvSpPr>
        <p:spPr>
          <a:xfrm>
            <a:off x="3731855" y="1175745"/>
            <a:ext cx="1164607" cy="284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3"/>
                </a:solidFill>
                <a:latin typeface="Arial" panose="020B0604020202020204" pitchFamily="34" charset="0"/>
              </a:rPr>
              <a:t>Dynamic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FF685B-B168-4932-9FDD-6E8F4095B301}"/>
              </a:ext>
            </a:extLst>
          </p:cNvPr>
          <p:cNvGrpSpPr/>
          <p:nvPr/>
        </p:nvGrpSpPr>
        <p:grpSpPr>
          <a:xfrm>
            <a:off x="2767955" y="1443100"/>
            <a:ext cx="3138548" cy="2704236"/>
            <a:chOff x="2767955" y="1443100"/>
            <a:chExt cx="3138548" cy="2704236"/>
          </a:xfrm>
        </p:grpSpPr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82EE72D0-2CA1-4DC2-966B-740E3B3A9DCA}"/>
                </a:ext>
              </a:extLst>
            </p:cNvPr>
            <p:cNvSpPr/>
            <p:nvPr/>
          </p:nvSpPr>
          <p:spPr>
            <a:xfrm>
              <a:off x="3158898" y="1735983"/>
              <a:ext cx="2356662" cy="2068254"/>
            </a:xfrm>
            <a:prstGeom prst="blockArc">
              <a:avLst>
                <a:gd name="adj1" fmla="val 10800000"/>
                <a:gd name="adj2" fmla="val 16200000"/>
                <a:gd name="adj3" fmla="val 4636"/>
              </a:avLst>
            </a:prstGeom>
            <a:solidFill>
              <a:schemeClr val="bg2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DFC80EA3-6F21-4F47-805E-B6AE367D1D9A}"/>
                </a:ext>
              </a:extLst>
            </p:cNvPr>
            <p:cNvSpPr/>
            <p:nvPr/>
          </p:nvSpPr>
          <p:spPr>
            <a:xfrm>
              <a:off x="3158898" y="1735983"/>
              <a:ext cx="2356662" cy="2068254"/>
            </a:xfrm>
            <a:prstGeom prst="blockArc">
              <a:avLst>
                <a:gd name="adj1" fmla="val 5400000"/>
                <a:gd name="adj2" fmla="val 10800000"/>
                <a:gd name="adj3" fmla="val 4636"/>
              </a:avLst>
            </a:prstGeom>
            <a:solidFill>
              <a:schemeClr val="bg2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9FD4A241-64FE-40D1-AC35-7D56E28688AF}"/>
                </a:ext>
              </a:extLst>
            </p:cNvPr>
            <p:cNvSpPr/>
            <p:nvPr/>
          </p:nvSpPr>
          <p:spPr>
            <a:xfrm>
              <a:off x="3158898" y="1735983"/>
              <a:ext cx="2356662" cy="2068254"/>
            </a:xfrm>
            <a:prstGeom prst="blockArc">
              <a:avLst>
                <a:gd name="adj1" fmla="val 0"/>
                <a:gd name="adj2" fmla="val 5400000"/>
                <a:gd name="adj3" fmla="val 4636"/>
              </a:avLst>
            </a:prstGeom>
            <a:solidFill>
              <a:schemeClr val="bg2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63F57D33-4EBC-433A-B86F-66D3B061D119}"/>
                </a:ext>
              </a:extLst>
            </p:cNvPr>
            <p:cNvSpPr/>
            <p:nvPr/>
          </p:nvSpPr>
          <p:spPr>
            <a:xfrm>
              <a:off x="3158898" y="1735983"/>
              <a:ext cx="2356662" cy="2068254"/>
            </a:xfrm>
            <a:prstGeom prst="blockArc">
              <a:avLst>
                <a:gd name="adj1" fmla="val 16200000"/>
                <a:gd name="adj2" fmla="val 0"/>
                <a:gd name="adj3" fmla="val 4636"/>
              </a:avLst>
            </a:prstGeom>
            <a:solidFill>
              <a:schemeClr val="bg2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6D96C7F5-C770-4EE5-8442-4A22FA36AC27}"/>
                </a:ext>
              </a:extLst>
            </p:cNvPr>
            <p:cNvSpPr/>
            <p:nvPr/>
          </p:nvSpPr>
          <p:spPr>
            <a:xfrm>
              <a:off x="3731855" y="2294470"/>
              <a:ext cx="1275347" cy="951281"/>
            </a:xfrm>
            <a:custGeom>
              <a:avLst/>
              <a:gdLst>
                <a:gd name="connsiteX0" fmla="*/ 0 w 1643062"/>
                <a:gd name="connsiteY0" fmla="*/ 821531 h 1643062"/>
                <a:gd name="connsiteX1" fmla="*/ 821531 w 1643062"/>
                <a:gd name="connsiteY1" fmla="*/ 0 h 1643062"/>
                <a:gd name="connsiteX2" fmla="*/ 1643062 w 1643062"/>
                <a:gd name="connsiteY2" fmla="*/ 821531 h 1643062"/>
                <a:gd name="connsiteX3" fmla="*/ 821531 w 1643062"/>
                <a:gd name="connsiteY3" fmla="*/ 1643062 h 1643062"/>
                <a:gd name="connsiteX4" fmla="*/ 0 w 1643062"/>
                <a:gd name="connsiteY4" fmla="*/ 821531 h 164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2" h="1643062">
                  <a:moveTo>
                    <a:pt x="0" y="821531"/>
                  </a:moveTo>
                  <a:cubicBezTo>
                    <a:pt x="0" y="367812"/>
                    <a:pt x="367812" y="0"/>
                    <a:pt x="821531" y="0"/>
                  </a:cubicBezTo>
                  <a:cubicBezTo>
                    <a:pt x="1275250" y="0"/>
                    <a:pt x="1643062" y="367812"/>
                    <a:pt x="1643062" y="821531"/>
                  </a:cubicBezTo>
                  <a:cubicBezTo>
                    <a:pt x="1643062" y="1275250"/>
                    <a:pt x="1275250" y="1643062"/>
                    <a:pt x="821531" y="1643062"/>
                  </a:cubicBezTo>
                  <a:cubicBezTo>
                    <a:pt x="367812" y="1643062"/>
                    <a:pt x="0" y="1275250"/>
                    <a:pt x="0" y="8215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181" tIns="276181" rIns="276181" bIns="27618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latin typeface="Arial" panose="020B0604020202020204" pitchFamily="34" charset="0"/>
                </a:rPr>
                <a:t>Device specific</a:t>
              </a:r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83C1EDF8-E6E2-4BDE-AED7-B12F2AF31831}"/>
                </a:ext>
              </a:extLst>
            </p:cNvPr>
            <p:cNvSpPr/>
            <p:nvPr/>
          </p:nvSpPr>
          <p:spPr>
            <a:xfrm>
              <a:off x="2767955" y="2392920"/>
              <a:ext cx="836516" cy="734143"/>
            </a:xfrm>
            <a:custGeom>
              <a:avLst/>
              <a:gdLst>
                <a:gd name="connsiteX0" fmla="*/ 0 w 1150143"/>
                <a:gd name="connsiteY0" fmla="*/ 575072 h 1150143"/>
                <a:gd name="connsiteX1" fmla="*/ 575072 w 1150143"/>
                <a:gd name="connsiteY1" fmla="*/ 0 h 1150143"/>
                <a:gd name="connsiteX2" fmla="*/ 1150144 w 1150143"/>
                <a:gd name="connsiteY2" fmla="*/ 575072 h 1150143"/>
                <a:gd name="connsiteX3" fmla="*/ 575072 w 1150143"/>
                <a:gd name="connsiteY3" fmla="*/ 1150144 h 1150143"/>
                <a:gd name="connsiteX4" fmla="*/ 0 w 1150143"/>
                <a:gd name="connsiteY4" fmla="*/ 575072 h 115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143" h="1150143">
                  <a:moveTo>
                    <a:pt x="0" y="575072"/>
                  </a:moveTo>
                  <a:cubicBezTo>
                    <a:pt x="0" y="257469"/>
                    <a:pt x="257469" y="0"/>
                    <a:pt x="575072" y="0"/>
                  </a:cubicBezTo>
                  <a:cubicBezTo>
                    <a:pt x="892675" y="0"/>
                    <a:pt x="1150144" y="257469"/>
                    <a:pt x="1150144" y="575072"/>
                  </a:cubicBezTo>
                  <a:cubicBezTo>
                    <a:pt x="1150144" y="892675"/>
                    <a:pt x="892675" y="1150144"/>
                    <a:pt x="575072" y="1150144"/>
                  </a:cubicBezTo>
                  <a:cubicBezTo>
                    <a:pt x="257469" y="1150144"/>
                    <a:pt x="0" y="892675"/>
                    <a:pt x="0" y="5750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1440" rIns="0" bIns="9144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Access through host driver</a:t>
              </a:r>
            </a:p>
          </p:txBody>
        </p:sp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79536A9D-B4F9-4C6B-B584-8B83E66D7BFB}"/>
                </a:ext>
              </a:extLst>
            </p:cNvPr>
            <p:cNvSpPr/>
            <p:nvPr/>
          </p:nvSpPr>
          <p:spPr>
            <a:xfrm>
              <a:off x="5069987" y="2403039"/>
              <a:ext cx="836516" cy="734143"/>
            </a:xfrm>
            <a:custGeom>
              <a:avLst/>
              <a:gdLst>
                <a:gd name="connsiteX0" fmla="*/ 0 w 1150143"/>
                <a:gd name="connsiteY0" fmla="*/ 575072 h 1150143"/>
                <a:gd name="connsiteX1" fmla="*/ 575072 w 1150143"/>
                <a:gd name="connsiteY1" fmla="*/ 0 h 1150143"/>
                <a:gd name="connsiteX2" fmla="*/ 1150144 w 1150143"/>
                <a:gd name="connsiteY2" fmla="*/ 575072 h 1150143"/>
                <a:gd name="connsiteX3" fmla="*/ 575072 w 1150143"/>
                <a:gd name="connsiteY3" fmla="*/ 1150144 h 1150143"/>
                <a:gd name="connsiteX4" fmla="*/ 0 w 1150143"/>
                <a:gd name="connsiteY4" fmla="*/ 575072 h 115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143" h="1150143">
                  <a:moveTo>
                    <a:pt x="0" y="575072"/>
                  </a:moveTo>
                  <a:cubicBezTo>
                    <a:pt x="0" y="257469"/>
                    <a:pt x="257469" y="0"/>
                    <a:pt x="575072" y="0"/>
                  </a:cubicBezTo>
                  <a:cubicBezTo>
                    <a:pt x="892675" y="0"/>
                    <a:pt x="1150144" y="257469"/>
                    <a:pt x="1150144" y="575072"/>
                  </a:cubicBezTo>
                  <a:cubicBezTo>
                    <a:pt x="1150144" y="892675"/>
                    <a:pt x="892675" y="1150144"/>
                    <a:pt x="575072" y="1150144"/>
                  </a:cubicBezTo>
                  <a:cubicBezTo>
                    <a:pt x="257469" y="1150144"/>
                    <a:pt x="0" y="892675"/>
                    <a:pt x="0" y="5750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1440" rIns="0" bIns="9144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No limit on size</a:t>
              </a:r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DEE4A4CC-36B7-4E85-B944-9720C7FEBD40}"/>
                </a:ext>
              </a:extLst>
            </p:cNvPr>
            <p:cNvSpPr/>
            <p:nvPr/>
          </p:nvSpPr>
          <p:spPr>
            <a:xfrm>
              <a:off x="3918972" y="3413193"/>
              <a:ext cx="836516" cy="734143"/>
            </a:xfrm>
            <a:custGeom>
              <a:avLst/>
              <a:gdLst>
                <a:gd name="connsiteX0" fmla="*/ 0 w 1150143"/>
                <a:gd name="connsiteY0" fmla="*/ 575072 h 1150143"/>
                <a:gd name="connsiteX1" fmla="*/ 575072 w 1150143"/>
                <a:gd name="connsiteY1" fmla="*/ 0 h 1150143"/>
                <a:gd name="connsiteX2" fmla="*/ 1150144 w 1150143"/>
                <a:gd name="connsiteY2" fmla="*/ 575072 h 1150143"/>
                <a:gd name="connsiteX3" fmla="*/ 575072 w 1150143"/>
                <a:gd name="connsiteY3" fmla="*/ 1150144 h 1150143"/>
                <a:gd name="connsiteX4" fmla="*/ 0 w 1150143"/>
                <a:gd name="connsiteY4" fmla="*/ 575072 h 115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143" h="1150143">
                  <a:moveTo>
                    <a:pt x="0" y="575072"/>
                  </a:moveTo>
                  <a:cubicBezTo>
                    <a:pt x="0" y="257469"/>
                    <a:pt x="257469" y="0"/>
                    <a:pt x="575072" y="0"/>
                  </a:cubicBezTo>
                  <a:cubicBezTo>
                    <a:pt x="892675" y="0"/>
                    <a:pt x="1150144" y="257469"/>
                    <a:pt x="1150144" y="575072"/>
                  </a:cubicBezTo>
                  <a:cubicBezTo>
                    <a:pt x="1150144" y="892675"/>
                    <a:pt x="892675" y="1150144"/>
                    <a:pt x="575072" y="1150144"/>
                  </a:cubicBezTo>
                  <a:cubicBezTo>
                    <a:pt x="257469" y="1150144"/>
                    <a:pt x="0" y="892675"/>
                    <a:pt x="0" y="575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1440" rIns="0" bIns="9144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On-device or system memory</a:t>
              </a:r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4C6667C3-737B-47D3-AB05-5D20F83A1568}"/>
                </a:ext>
              </a:extLst>
            </p:cNvPr>
            <p:cNvSpPr/>
            <p:nvPr/>
          </p:nvSpPr>
          <p:spPr>
            <a:xfrm>
              <a:off x="3918970" y="1443100"/>
              <a:ext cx="836516" cy="734143"/>
            </a:xfrm>
            <a:custGeom>
              <a:avLst/>
              <a:gdLst>
                <a:gd name="connsiteX0" fmla="*/ 0 w 1150143"/>
                <a:gd name="connsiteY0" fmla="*/ 575072 h 1150143"/>
                <a:gd name="connsiteX1" fmla="*/ 575072 w 1150143"/>
                <a:gd name="connsiteY1" fmla="*/ 0 h 1150143"/>
                <a:gd name="connsiteX2" fmla="*/ 1150144 w 1150143"/>
                <a:gd name="connsiteY2" fmla="*/ 575072 h 1150143"/>
                <a:gd name="connsiteX3" fmla="*/ 575072 w 1150143"/>
                <a:gd name="connsiteY3" fmla="*/ 1150144 h 1150143"/>
                <a:gd name="connsiteX4" fmla="*/ 0 w 1150143"/>
                <a:gd name="connsiteY4" fmla="*/ 575072 h 115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143" h="1150143">
                  <a:moveTo>
                    <a:pt x="0" y="575072"/>
                  </a:moveTo>
                  <a:cubicBezTo>
                    <a:pt x="0" y="257469"/>
                    <a:pt x="257469" y="0"/>
                    <a:pt x="575072" y="0"/>
                  </a:cubicBezTo>
                  <a:cubicBezTo>
                    <a:pt x="892675" y="0"/>
                    <a:pt x="1150144" y="257469"/>
                    <a:pt x="1150144" y="575072"/>
                  </a:cubicBezTo>
                  <a:cubicBezTo>
                    <a:pt x="1150144" y="892675"/>
                    <a:pt x="892675" y="1150144"/>
                    <a:pt x="575072" y="1150144"/>
                  </a:cubicBezTo>
                  <a:cubicBezTo>
                    <a:pt x="257469" y="1150144"/>
                    <a:pt x="0" y="892675"/>
                    <a:pt x="0" y="5750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1440" rIns="0" bIns="9144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Unified or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4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4" y="4918166"/>
            <a:ext cx="176824" cy="17682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7684476" y="4895271"/>
            <a:ext cx="117213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@twitter handle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6425" y="243730"/>
            <a:ext cx="8570913" cy="752475"/>
          </a:xfrm>
        </p:spPr>
        <p:txBody>
          <a:bodyPr/>
          <a:lstStyle/>
          <a:p>
            <a:r>
              <a:rPr lang="en-US" dirty="0"/>
              <a:t>Linux</a:t>
            </a:r>
            <a:r>
              <a:rPr lang="en-US" baseline="30000" dirty="0"/>
              <a:t>*</a:t>
            </a:r>
            <a:r>
              <a:rPr lang="en-US" dirty="0"/>
              <a:t> Interrupt Subsystem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E619E4B-EBA7-467C-BD73-C5CDDE1F2229}"/>
              </a:ext>
            </a:extLst>
          </p:cNvPr>
          <p:cNvSpPr txBox="1">
            <a:spLocks/>
          </p:cNvSpPr>
          <p:nvPr/>
        </p:nvSpPr>
        <p:spPr>
          <a:xfrm>
            <a:off x="517303" y="939280"/>
            <a:ext cx="1937139" cy="409291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Char char="⏀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800" b="0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ppleSymbols" charset="0"/>
              <a:buNone/>
            </a:pPr>
            <a:r>
              <a:rPr lang="en-US" sz="2200" dirty="0"/>
              <a:t>1. IRQ chip</a:t>
            </a:r>
          </a:p>
          <a:p>
            <a:pPr marL="0" indent="0">
              <a:buFont typeface="AppleSymbols" charset="0"/>
              <a:buNone/>
            </a:pPr>
            <a:endParaRPr lang="en-US" sz="2200" dirty="0"/>
          </a:p>
          <a:p>
            <a:pPr marL="0" indent="0">
              <a:buFont typeface="AppleSymbols" charset="0"/>
              <a:buNone/>
            </a:pPr>
            <a:r>
              <a:rPr lang="en-US" sz="2200" dirty="0"/>
              <a:t>2. IRQ domain</a:t>
            </a:r>
          </a:p>
          <a:p>
            <a:pPr marL="0" indent="0">
              <a:buFont typeface="AppleSymbols" charset="0"/>
              <a:buNone/>
            </a:pPr>
            <a:endParaRPr lang="en-US" sz="2200" dirty="0"/>
          </a:p>
          <a:p>
            <a:pPr marL="0" indent="0">
              <a:buFont typeface="AppleSymbols" charset="0"/>
              <a:buNone/>
            </a:pPr>
            <a:r>
              <a:rPr lang="en-US" sz="2200" dirty="0"/>
              <a:t>3. IRQ desc</a:t>
            </a:r>
          </a:p>
          <a:p>
            <a:pPr marL="0" indent="0">
              <a:buFont typeface="AppleSymbols" charset="0"/>
              <a:buNone/>
            </a:pPr>
            <a:endParaRPr lang="en-US" sz="2200" dirty="0"/>
          </a:p>
          <a:p>
            <a:pPr marL="0" indent="0">
              <a:buFont typeface="AppleSymbols" charset="0"/>
              <a:buNone/>
            </a:pPr>
            <a:r>
              <a:rPr lang="en-US" sz="2200" dirty="0"/>
              <a:t>4. IRQ data</a:t>
            </a:r>
          </a:p>
          <a:p>
            <a:pPr marL="0" indent="0">
              <a:buFont typeface="AppleSymbols" charset="0"/>
              <a:buNone/>
            </a:pPr>
            <a:endParaRPr lang="en-US" sz="1600" dirty="0"/>
          </a:p>
          <a:p>
            <a:endParaRPr lang="en-US" sz="1600" dirty="0"/>
          </a:p>
          <a:p>
            <a:pPr marL="0" indent="0">
              <a:buFont typeface="AppleSymbols" charset="0"/>
              <a:buNone/>
            </a:pPr>
            <a:endParaRPr lang="en-US" sz="1600" dirty="0"/>
          </a:p>
          <a:p>
            <a:pPr marL="0" indent="0">
              <a:buFont typeface="AppleSymbols" charset="0"/>
              <a:buNone/>
            </a:pPr>
            <a:endParaRPr lang="en-US" sz="1600" dirty="0"/>
          </a:p>
          <a:p>
            <a:endParaRPr lang="en-US" sz="1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9BB82-B126-4E9D-BEC3-561BFDA19846}"/>
              </a:ext>
            </a:extLst>
          </p:cNvPr>
          <p:cNvGrpSpPr/>
          <p:nvPr/>
        </p:nvGrpSpPr>
        <p:grpSpPr>
          <a:xfrm>
            <a:off x="3674949" y="1077778"/>
            <a:ext cx="4666646" cy="3207136"/>
            <a:chOff x="6393708" y="1723341"/>
            <a:chExt cx="5353050" cy="36861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4981F0C-13F4-47F1-9B8D-F60EE084E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3708" y="1723341"/>
              <a:ext cx="5353050" cy="2190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5E3BB7-3DEE-4D5A-80DA-E8B16971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3708" y="1942416"/>
              <a:ext cx="3352800" cy="3467100"/>
            </a:xfrm>
            <a:prstGeom prst="rect">
              <a:avLst/>
            </a:prstGeom>
          </p:spPr>
        </p:pic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0AD351-B1B4-4294-BC4F-1E50C5EB994D}"/>
              </a:ext>
            </a:extLst>
          </p:cNvPr>
          <p:cNvCxnSpPr/>
          <p:nvPr/>
        </p:nvCxnSpPr>
        <p:spPr>
          <a:xfrm>
            <a:off x="5220071" y="1524193"/>
            <a:ext cx="2020938" cy="927596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CAC06DC-6AFA-44C9-A1A2-DD9AA1572AFB}"/>
              </a:ext>
            </a:extLst>
          </p:cNvPr>
          <p:cNvCxnSpPr/>
          <p:nvPr/>
        </p:nvCxnSpPr>
        <p:spPr>
          <a:xfrm>
            <a:off x="5568618" y="2681346"/>
            <a:ext cx="1672391" cy="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753AD6-DC2C-4512-B047-C96A1D793661}"/>
              </a:ext>
            </a:extLst>
          </p:cNvPr>
          <p:cNvCxnSpPr/>
          <p:nvPr/>
        </p:nvCxnSpPr>
        <p:spPr>
          <a:xfrm flipV="1">
            <a:off x="5606060" y="2866571"/>
            <a:ext cx="1634949" cy="643777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6BFC2D9-6DA2-4A80-9AAA-700ABC923D8F}"/>
              </a:ext>
            </a:extLst>
          </p:cNvPr>
          <p:cNvSpPr txBox="1"/>
          <p:nvPr/>
        </p:nvSpPr>
        <p:spPr>
          <a:xfrm>
            <a:off x="7241009" y="2411325"/>
            <a:ext cx="138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Controller local HWIRQs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9FEF00-7800-484B-BE95-E09291BC674A}"/>
              </a:ext>
            </a:extLst>
          </p:cNvPr>
          <p:cNvSpPr txBox="1"/>
          <p:nvPr/>
        </p:nvSpPr>
        <p:spPr>
          <a:xfrm>
            <a:off x="6978316" y="1583773"/>
            <a:ext cx="164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</a:rPr>
              <a:t>Global unique Linux IRQ number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EAEBA0-A9E7-4927-B9D7-B62C605C2E0F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7802507" y="1275369"/>
            <a:ext cx="340446" cy="308404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9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Hierarchical Domains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4" y="4912522"/>
            <a:ext cx="176824" cy="176824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7684476" y="4889627"/>
            <a:ext cx="117213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@twitter handle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2787B1-5BF5-4721-AD2D-1FFFA7B2D779}"/>
              </a:ext>
            </a:extLst>
          </p:cNvPr>
          <p:cNvGrpSpPr/>
          <p:nvPr/>
        </p:nvGrpSpPr>
        <p:grpSpPr>
          <a:xfrm>
            <a:off x="5055213" y="1965483"/>
            <a:ext cx="1381798" cy="760943"/>
            <a:chOff x="6135323" y="3186429"/>
            <a:chExt cx="1775248" cy="1023171"/>
          </a:xfrm>
        </p:grpSpPr>
        <p:sp>
          <p:nvSpPr>
            <p:cNvPr id="43" name="Rounded Rectangle 17">
              <a:extLst>
                <a:ext uri="{FF2B5EF4-FFF2-40B4-BE49-F238E27FC236}">
                  <a16:creationId xmlns:a16="http://schemas.microsoft.com/office/drawing/2014/main" id="{73EC52D5-384E-4C43-B0DA-0E637F931A1A}"/>
                </a:ext>
              </a:extLst>
            </p:cNvPr>
            <p:cNvSpPr/>
            <p:nvPr/>
          </p:nvSpPr>
          <p:spPr>
            <a:xfrm>
              <a:off x="6135323" y="3186429"/>
              <a:ext cx="1775248" cy="10030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5F39BAB-A93A-42E3-9FA1-685780132B3E}"/>
                </a:ext>
              </a:extLst>
            </p:cNvPr>
            <p:cNvSpPr txBox="1"/>
            <p:nvPr/>
          </p:nvSpPr>
          <p:spPr>
            <a:xfrm>
              <a:off x="6255966" y="3795760"/>
              <a:ext cx="1533963" cy="41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DMAR-MSI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B947EA-8BA8-4710-B996-512D43E5BB47}"/>
              </a:ext>
            </a:extLst>
          </p:cNvPr>
          <p:cNvGrpSpPr/>
          <p:nvPr/>
        </p:nvGrpSpPr>
        <p:grpSpPr>
          <a:xfrm>
            <a:off x="1930928" y="1965483"/>
            <a:ext cx="2858035" cy="763388"/>
            <a:chOff x="2121435" y="3163121"/>
            <a:chExt cx="3671826" cy="1026459"/>
          </a:xfrm>
        </p:grpSpPr>
        <p:sp>
          <p:nvSpPr>
            <p:cNvPr id="41" name="Rounded Rectangle 16">
              <a:extLst>
                <a:ext uri="{FF2B5EF4-FFF2-40B4-BE49-F238E27FC236}">
                  <a16:creationId xmlns:a16="http://schemas.microsoft.com/office/drawing/2014/main" id="{D2369E49-3873-4BEC-A7B7-9C2A34A67E3F}"/>
                </a:ext>
              </a:extLst>
            </p:cNvPr>
            <p:cNvSpPr/>
            <p:nvPr/>
          </p:nvSpPr>
          <p:spPr>
            <a:xfrm>
              <a:off x="2121435" y="3163121"/>
              <a:ext cx="3671826" cy="10030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7236987-10FE-48E9-BF17-8D6C10E405FF}"/>
                </a:ext>
              </a:extLst>
            </p:cNvPr>
            <p:cNvSpPr txBox="1"/>
            <p:nvPr/>
          </p:nvSpPr>
          <p:spPr>
            <a:xfrm>
              <a:off x="3801708" y="3775740"/>
              <a:ext cx="1257719" cy="41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</a:rPr>
                <a:t>INTEL IR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E27B71-9C33-4255-AB30-2ACE7EB368E1}"/>
              </a:ext>
            </a:extLst>
          </p:cNvPr>
          <p:cNvGrpSpPr/>
          <p:nvPr/>
        </p:nvGrpSpPr>
        <p:grpSpPr>
          <a:xfrm>
            <a:off x="3861880" y="966787"/>
            <a:ext cx="1381798" cy="748818"/>
            <a:chOff x="4602202" y="1831919"/>
            <a:chExt cx="1775248" cy="1006868"/>
          </a:xfrm>
        </p:grpSpPr>
        <p:sp>
          <p:nvSpPr>
            <p:cNvPr id="39" name="Rounded Rectangle 19">
              <a:extLst>
                <a:ext uri="{FF2B5EF4-FFF2-40B4-BE49-F238E27FC236}">
                  <a16:creationId xmlns:a16="http://schemas.microsoft.com/office/drawing/2014/main" id="{A5DDB806-C01E-41AB-90D8-8D9266D87DE8}"/>
                </a:ext>
              </a:extLst>
            </p:cNvPr>
            <p:cNvSpPr/>
            <p:nvPr/>
          </p:nvSpPr>
          <p:spPr>
            <a:xfrm>
              <a:off x="4602202" y="1831919"/>
              <a:ext cx="1775248" cy="9463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881B7D-BCC5-4D39-A1F5-32D79EBEA381}"/>
                </a:ext>
              </a:extLst>
            </p:cNvPr>
            <p:cNvSpPr txBox="1"/>
            <p:nvPr/>
          </p:nvSpPr>
          <p:spPr>
            <a:xfrm>
              <a:off x="5543374" y="2424947"/>
              <a:ext cx="785573" cy="41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</a:rPr>
                <a:t>APIC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51766C8-44F8-422E-87A1-7D7F1F9841CF}"/>
              </a:ext>
            </a:extLst>
          </p:cNvPr>
          <p:cNvSpPr txBox="1"/>
          <p:nvPr/>
        </p:nvSpPr>
        <p:spPr>
          <a:xfrm>
            <a:off x="1875043" y="4199509"/>
            <a:ext cx="6548150" cy="52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Arial" panose="020B0604020202020204" pitchFamily="34" charset="0"/>
              </a:rPr>
              <a:t>Interrupt delivery path in a modern X86 system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72937A-292E-4E8D-8A72-57A8B27B3670}"/>
              </a:ext>
            </a:extLst>
          </p:cNvPr>
          <p:cNvCxnSpPr/>
          <p:nvPr/>
        </p:nvCxnSpPr>
        <p:spPr>
          <a:xfrm>
            <a:off x="2045732" y="3264204"/>
            <a:ext cx="0" cy="5889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389CA0-4603-48D4-91FD-19BDB89FA980}"/>
              </a:ext>
            </a:extLst>
          </p:cNvPr>
          <p:cNvCxnSpPr/>
          <p:nvPr/>
        </p:nvCxnSpPr>
        <p:spPr>
          <a:xfrm>
            <a:off x="3604635" y="3282753"/>
            <a:ext cx="0" cy="5703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54">
            <a:extLst>
              <a:ext uri="{FF2B5EF4-FFF2-40B4-BE49-F238E27FC236}">
                <a16:creationId xmlns:a16="http://schemas.microsoft.com/office/drawing/2014/main" id="{EEF30D92-02EF-47CD-BA46-6198583CB5B2}"/>
              </a:ext>
            </a:extLst>
          </p:cNvPr>
          <p:cNvSpPr/>
          <p:nvPr/>
        </p:nvSpPr>
        <p:spPr>
          <a:xfrm>
            <a:off x="7368003" y="2917820"/>
            <a:ext cx="1381798" cy="745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IRQ CHIP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950BA3-E850-475B-98D1-6713C5828CFC}"/>
              </a:ext>
            </a:extLst>
          </p:cNvPr>
          <p:cNvGrpSpPr/>
          <p:nvPr/>
        </p:nvGrpSpPr>
        <p:grpSpPr>
          <a:xfrm>
            <a:off x="1299411" y="2921349"/>
            <a:ext cx="1381798" cy="779060"/>
            <a:chOff x="1310101" y="4470545"/>
            <a:chExt cx="1775248" cy="1047531"/>
          </a:xfrm>
        </p:grpSpPr>
        <p:sp>
          <p:nvSpPr>
            <p:cNvPr id="37" name="Rounded Rectangle 15">
              <a:extLst>
                <a:ext uri="{FF2B5EF4-FFF2-40B4-BE49-F238E27FC236}">
                  <a16:creationId xmlns:a16="http://schemas.microsoft.com/office/drawing/2014/main" id="{49A33A34-9E8B-4ECC-803E-16F3FA36E9AD}"/>
                </a:ext>
              </a:extLst>
            </p:cNvPr>
            <p:cNvSpPr/>
            <p:nvPr/>
          </p:nvSpPr>
          <p:spPr>
            <a:xfrm>
              <a:off x="1310101" y="4470545"/>
              <a:ext cx="1775248" cy="10030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C2A46C-FCC3-4004-94B8-A8F2D63C9E75}"/>
                </a:ext>
              </a:extLst>
            </p:cNvPr>
            <p:cNvSpPr txBox="1"/>
            <p:nvPr/>
          </p:nvSpPr>
          <p:spPr>
            <a:xfrm>
              <a:off x="1397709" y="5104236"/>
              <a:ext cx="1600032" cy="41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IO IR APIC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2365B1-C0FF-4763-B50B-DDBFBC7B8C83}"/>
              </a:ext>
            </a:extLst>
          </p:cNvPr>
          <p:cNvCxnSpPr>
            <a:cxnSpLocks/>
          </p:cNvCxnSpPr>
          <p:nvPr/>
        </p:nvCxnSpPr>
        <p:spPr>
          <a:xfrm flipH="1">
            <a:off x="2045732" y="2319973"/>
            <a:ext cx="670775" cy="6800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EFD545D-0FC7-4421-A1AB-19D5597C2F85}"/>
              </a:ext>
            </a:extLst>
          </p:cNvPr>
          <p:cNvSpPr/>
          <p:nvPr/>
        </p:nvSpPr>
        <p:spPr>
          <a:xfrm>
            <a:off x="1421139" y="3075738"/>
            <a:ext cx="1138341" cy="272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IO APIC IR 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9584F1-C11F-454B-9241-5EDA7D9A7F6B}"/>
              </a:ext>
            </a:extLst>
          </p:cNvPr>
          <p:cNvGrpSpPr/>
          <p:nvPr/>
        </p:nvGrpSpPr>
        <p:grpSpPr>
          <a:xfrm>
            <a:off x="2874513" y="2921349"/>
            <a:ext cx="1381798" cy="779060"/>
            <a:chOff x="3333694" y="4449538"/>
            <a:chExt cx="1775248" cy="1047531"/>
          </a:xfrm>
        </p:grpSpPr>
        <p:sp>
          <p:nvSpPr>
            <p:cNvPr id="35" name="Rounded Rectangle 18">
              <a:extLst>
                <a:ext uri="{FF2B5EF4-FFF2-40B4-BE49-F238E27FC236}">
                  <a16:creationId xmlns:a16="http://schemas.microsoft.com/office/drawing/2014/main" id="{C0C851D0-304F-4439-AE3D-B1B96CBC6037}"/>
                </a:ext>
              </a:extLst>
            </p:cNvPr>
            <p:cNvSpPr/>
            <p:nvPr/>
          </p:nvSpPr>
          <p:spPr>
            <a:xfrm>
              <a:off x="3333694" y="4449538"/>
              <a:ext cx="1775248" cy="10030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9AC913B-A543-465D-8FCB-E548FAE6E00B}"/>
                </a:ext>
              </a:extLst>
            </p:cNvPr>
            <p:cNvSpPr txBox="1"/>
            <p:nvPr/>
          </p:nvSpPr>
          <p:spPr>
            <a:xfrm>
              <a:off x="3523889" y="5083229"/>
              <a:ext cx="1394858" cy="41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</a:rPr>
                <a:t>IR PCI MSI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B0D6429-94EB-4A0D-8EBD-DB31631989AC}"/>
              </a:ext>
            </a:extLst>
          </p:cNvPr>
          <p:cNvSpPr/>
          <p:nvPr/>
        </p:nvSpPr>
        <p:spPr>
          <a:xfrm>
            <a:off x="2976378" y="3075738"/>
            <a:ext cx="1178067" cy="272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Intel IR MSI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578DB30-1456-4D51-B2B4-0E349683CDBA}"/>
              </a:ext>
            </a:extLst>
          </p:cNvPr>
          <p:cNvCxnSpPr>
            <a:cxnSpLocks/>
          </p:cNvCxnSpPr>
          <p:nvPr/>
        </p:nvCxnSpPr>
        <p:spPr>
          <a:xfrm>
            <a:off x="2716507" y="2335595"/>
            <a:ext cx="870267" cy="6644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27D149E-B0DC-4581-8222-C8FA3322E1EE}"/>
              </a:ext>
            </a:extLst>
          </p:cNvPr>
          <p:cNvSpPr/>
          <p:nvPr/>
        </p:nvSpPr>
        <p:spPr>
          <a:xfrm>
            <a:off x="7551442" y="2319973"/>
            <a:ext cx="1014920" cy="434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</a:rPr>
              <a:t>IRQ domain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5CD4BA-7D66-4F5B-BDE8-421B46AD9CCE}"/>
              </a:ext>
            </a:extLst>
          </p:cNvPr>
          <p:cNvSpPr txBox="1"/>
          <p:nvPr/>
        </p:nvSpPr>
        <p:spPr>
          <a:xfrm>
            <a:off x="1343537" y="3813698"/>
            <a:ext cx="1293547" cy="27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Device 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ED38E1-42A7-4002-8763-399833433750}"/>
              </a:ext>
            </a:extLst>
          </p:cNvPr>
          <p:cNvSpPr txBox="1"/>
          <p:nvPr/>
        </p:nvSpPr>
        <p:spPr>
          <a:xfrm>
            <a:off x="2918638" y="3813698"/>
            <a:ext cx="1293547" cy="27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Device B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8BD524-5431-47C3-AEAC-F980C6E8D319}"/>
              </a:ext>
            </a:extLst>
          </p:cNvPr>
          <p:cNvCxnSpPr/>
          <p:nvPr/>
        </p:nvCxnSpPr>
        <p:spPr>
          <a:xfrm flipH="1">
            <a:off x="5849698" y="2312596"/>
            <a:ext cx="0" cy="6052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81BAEB6-96E2-4E3B-87F5-6D1E2828BBA6}"/>
              </a:ext>
            </a:extLst>
          </p:cNvPr>
          <p:cNvSpPr txBox="1"/>
          <p:nvPr/>
        </p:nvSpPr>
        <p:spPr>
          <a:xfrm>
            <a:off x="5352160" y="2824538"/>
            <a:ext cx="1293547" cy="27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Device 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013B86-474C-4E98-91EF-2FCFEA4FEA43}"/>
              </a:ext>
            </a:extLst>
          </p:cNvPr>
          <p:cNvSpPr/>
          <p:nvPr/>
        </p:nvSpPr>
        <p:spPr>
          <a:xfrm>
            <a:off x="2273722" y="2104348"/>
            <a:ext cx="885570" cy="299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Intel IR 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908F8D-17F0-4EA7-BCAA-4A1A84B5C3A9}"/>
              </a:ext>
            </a:extLst>
          </p:cNvPr>
          <p:cNvSpPr/>
          <p:nvPr/>
        </p:nvSpPr>
        <p:spPr>
          <a:xfrm>
            <a:off x="5205924" y="2104348"/>
            <a:ext cx="1080377" cy="299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DMAR-MSI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39F289-D5D2-407C-B719-6B276E84099C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2716507" y="1306326"/>
            <a:ext cx="1539803" cy="7980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225F99-AC83-40A5-AB2C-1B04DDA409E5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 flipH="1">
            <a:off x="4115777" y="1408910"/>
            <a:ext cx="437002" cy="6988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5F6621F-A99E-4BEF-BE82-80230F050DA6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4811891" y="1408910"/>
            <a:ext cx="934222" cy="6954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1414578-5422-477A-884F-65337702D3AE}"/>
              </a:ext>
            </a:extLst>
          </p:cNvPr>
          <p:cNvSpPr/>
          <p:nvPr/>
        </p:nvSpPr>
        <p:spPr>
          <a:xfrm>
            <a:off x="4110806" y="1081606"/>
            <a:ext cx="883945" cy="327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</a:rPr>
              <a:t>Vector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5ED1FE-3D76-41C3-8684-386861CD7321}"/>
              </a:ext>
            </a:extLst>
          </p:cNvPr>
          <p:cNvSpPr/>
          <p:nvPr/>
        </p:nvSpPr>
        <p:spPr>
          <a:xfrm>
            <a:off x="3663255" y="2107776"/>
            <a:ext cx="905044" cy="292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Intel IR 1</a:t>
            </a:r>
          </a:p>
        </p:txBody>
      </p:sp>
    </p:spTree>
    <p:extLst>
      <p:ext uri="{BB962C8B-B14F-4D97-AF65-F5344CB8AC3E}">
        <p14:creationId xmlns:p14="http://schemas.microsoft.com/office/powerpoint/2010/main" val="993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9" grpId="0" animBg="1"/>
      <p:bldP spid="21" grpId="0" animBg="1"/>
      <p:bldP spid="23" grpId="0" animBg="1"/>
      <p:bldP spid="24" grpId="0"/>
      <p:bldP spid="25" grpId="0"/>
      <p:bldP spid="27" grpId="0"/>
      <p:bldP spid="28" grpId="0" animBg="1"/>
      <p:bldP spid="29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Linux* IMS Design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4" y="4918166"/>
            <a:ext cx="176824" cy="176824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7684476" y="4895271"/>
            <a:ext cx="117213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@twitter handle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3296" y="4876187"/>
            <a:ext cx="348712" cy="267313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F1C830-8130-41A7-8E85-44615C2F8CE8}"/>
              </a:ext>
            </a:extLst>
          </p:cNvPr>
          <p:cNvSpPr/>
          <p:nvPr/>
        </p:nvSpPr>
        <p:spPr>
          <a:xfrm>
            <a:off x="272428" y="1071464"/>
            <a:ext cx="396870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</a:rPr>
              <a:t>IRQ core: (arch/x86/kernel/</a:t>
            </a:r>
            <a:r>
              <a:rPr lang="en-US" sz="1600" dirty="0" err="1">
                <a:latin typeface="Arial" panose="020B0604020202020204" pitchFamily="34" charset="0"/>
              </a:rPr>
              <a:t>apic</a:t>
            </a:r>
            <a:r>
              <a:rPr lang="en-US" sz="1600" dirty="0">
                <a:latin typeface="Arial" panose="020B0604020202020204" pitchFamily="34" charset="0"/>
              </a:rPr>
              <a:t>/)</a:t>
            </a:r>
          </a:p>
          <a:p>
            <a:pPr marL="347663">
              <a:lnSpc>
                <a:spcPct val="90000"/>
              </a:lnSpc>
            </a:pPr>
            <a:r>
              <a:rPr lang="en-US" sz="1600" dirty="0">
                <a:latin typeface="Arial" panose="020B0604020202020204" pitchFamily="34" charset="0"/>
              </a:rPr>
              <a:t>Create IMS chip, IMS domain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Arial" panose="020B0604020202020204" pitchFamily="34" charset="0"/>
            </a:endParaRPr>
          </a:p>
          <a:p>
            <a:pPr marL="342900" indent="-342900" fontAlgn="base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</a:rPr>
              <a:t>IRQ remapping: (drivers/</a:t>
            </a:r>
            <a:r>
              <a:rPr lang="en-US" sz="1600" dirty="0" err="1">
                <a:latin typeface="Arial" panose="020B0604020202020204" pitchFamily="34" charset="0"/>
              </a:rPr>
              <a:t>iommu</a:t>
            </a:r>
            <a:r>
              <a:rPr lang="en-US" sz="1600" dirty="0">
                <a:latin typeface="Arial" panose="020B0604020202020204" pitchFamily="34" charset="0"/>
              </a:rPr>
              <a:t>/)</a:t>
            </a:r>
          </a:p>
          <a:p>
            <a:pPr marL="347663" fontAlgn="base">
              <a:lnSpc>
                <a:spcPct val="90000"/>
              </a:lnSpc>
            </a:pPr>
            <a:r>
              <a:rPr lang="en-US" sz="1600" dirty="0">
                <a:latin typeface="Arial" panose="020B0604020202020204" pitchFamily="34" charset="0"/>
              </a:rPr>
              <a:t>Support IMS domain</a:t>
            </a:r>
          </a:p>
          <a:p>
            <a:pPr fontAlgn="base">
              <a:lnSpc>
                <a:spcPct val="90000"/>
              </a:lnSpc>
            </a:pPr>
            <a:endParaRPr lang="en-US" sz="1600" dirty="0">
              <a:latin typeface="Arial" panose="020B0604020202020204" pitchFamily="34" charset="0"/>
            </a:endParaRPr>
          </a:p>
          <a:p>
            <a:pPr marL="342900" indent="-342900" fontAlgn="base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</a:rPr>
              <a:t>X86 core: (arch/x86)</a:t>
            </a:r>
          </a:p>
          <a:p>
            <a:pPr marL="347663" fontAlgn="base">
              <a:lnSpc>
                <a:spcPct val="90000"/>
              </a:lnSpc>
            </a:pPr>
            <a:r>
              <a:rPr lang="en-US" sz="1600" dirty="0">
                <a:latin typeface="Arial" panose="020B0604020202020204" pitchFamily="34" charset="0"/>
              </a:rPr>
              <a:t>Setup/teardown mechanisms</a:t>
            </a:r>
          </a:p>
          <a:p>
            <a:pPr fontAlgn="base">
              <a:lnSpc>
                <a:spcPct val="90000"/>
              </a:lnSpc>
            </a:pPr>
            <a:endParaRPr lang="en-US" sz="1600" dirty="0">
              <a:latin typeface="Arial" panose="020B0604020202020204" pitchFamily="34" charset="0"/>
            </a:endParaRPr>
          </a:p>
          <a:p>
            <a:pPr marL="342900" indent="-342900" fontAlgn="base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</a:rPr>
              <a:t>Drivers core: (</a:t>
            </a:r>
            <a:r>
              <a:rPr lang="en-US" sz="1600" dirty="0">
                <a:latin typeface="Arial" panose="020B0604020202020204" pitchFamily="34" charset="0"/>
                <a:sym typeface="Wingdings" panose="05000000000000000000" pitchFamily="2" charset="2"/>
              </a:rPr>
              <a:t>drivers/base)</a:t>
            </a:r>
            <a:endParaRPr lang="en-US" sz="1600" dirty="0">
              <a:latin typeface="Arial" panose="020B0604020202020204" pitchFamily="34" charset="0"/>
            </a:endParaRPr>
          </a:p>
          <a:p>
            <a:pPr marL="347663">
              <a:lnSpc>
                <a:spcPct val="90000"/>
              </a:lnSpc>
            </a:pPr>
            <a:r>
              <a:rPr lang="en-US" sz="1600" dirty="0">
                <a:latin typeface="Arial" panose="020B0604020202020204" pitchFamily="34" charset="0"/>
              </a:rPr>
              <a:t>Allocate and free IRQs, IRQ chip callbacks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anose="020B0604020202020204" pitchFamily="34" charset="0"/>
              </a:rPr>
              <a:t>	</a:t>
            </a:r>
            <a:r>
              <a:rPr lang="en-US" sz="1600" dirty="0" err="1">
                <a:latin typeface="Arial" panose="020B0604020202020204" pitchFamily="34" charset="0"/>
              </a:rPr>
              <a:t>dev_ims_alloc_irqs</a:t>
            </a:r>
            <a:endParaRPr lang="en-US" sz="16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Arial" panose="020B0604020202020204" pitchFamily="34" charset="0"/>
              </a:rPr>
              <a:t>	</a:t>
            </a:r>
            <a:r>
              <a:rPr lang="en-US" sz="1600" dirty="0" err="1">
                <a:latin typeface="Arial" panose="020B0604020202020204" pitchFamily="34" charset="0"/>
              </a:rPr>
              <a:t>dev_ims_free_irqs</a:t>
            </a:r>
            <a:endParaRPr lang="en-US" sz="1600" dirty="0">
              <a:latin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89D02C-850D-4F1B-B6DA-C0C535591A8B}"/>
              </a:ext>
            </a:extLst>
          </p:cNvPr>
          <p:cNvGrpSpPr/>
          <p:nvPr/>
        </p:nvGrpSpPr>
        <p:grpSpPr>
          <a:xfrm>
            <a:off x="4902870" y="966788"/>
            <a:ext cx="3265327" cy="3518097"/>
            <a:chOff x="6600305" y="1197033"/>
            <a:chExt cx="4596939" cy="464681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AAC5EE-64A4-4A9D-89AE-01411DCEF297}"/>
                </a:ext>
              </a:extLst>
            </p:cNvPr>
            <p:cNvSpPr/>
            <p:nvPr/>
          </p:nvSpPr>
          <p:spPr>
            <a:xfrm>
              <a:off x="6600305" y="1197033"/>
              <a:ext cx="4596939" cy="4646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B2E184D-2440-4884-A54E-855ED6A04886}"/>
                </a:ext>
              </a:extLst>
            </p:cNvPr>
            <p:cNvGrpSpPr/>
            <p:nvPr/>
          </p:nvGrpSpPr>
          <p:grpSpPr>
            <a:xfrm>
              <a:off x="6667067" y="1270107"/>
              <a:ext cx="4471988" cy="4515194"/>
              <a:chOff x="6667067" y="1270107"/>
              <a:chExt cx="4471988" cy="451519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42EE70B-35E7-4370-9D50-7FF56310F6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7067" y="1270107"/>
                <a:ext cx="4156104" cy="257868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2DDEF59-BE4F-486A-BD05-38D900B28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7067" y="4044477"/>
                <a:ext cx="4471988" cy="17408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0682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Where does IMS fit 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4" y="4912522"/>
            <a:ext cx="176824" cy="176824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7684476" y="4889627"/>
            <a:ext cx="117213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@twitter handle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9A25BC-38D8-4489-B54A-16F2DF86CEFF}"/>
              </a:ext>
            </a:extLst>
          </p:cNvPr>
          <p:cNvGrpSpPr/>
          <p:nvPr/>
        </p:nvGrpSpPr>
        <p:grpSpPr>
          <a:xfrm>
            <a:off x="1299411" y="966787"/>
            <a:ext cx="7450390" cy="3754829"/>
            <a:chOff x="1310101" y="1831919"/>
            <a:chExt cx="9571799" cy="504877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2787B1-5BF5-4721-AD2D-1FFFA7B2D779}"/>
                </a:ext>
              </a:extLst>
            </p:cNvPr>
            <p:cNvGrpSpPr/>
            <p:nvPr/>
          </p:nvGrpSpPr>
          <p:grpSpPr>
            <a:xfrm>
              <a:off x="6135323" y="3174775"/>
              <a:ext cx="1775248" cy="1023171"/>
              <a:chOff x="6135323" y="3186429"/>
              <a:chExt cx="1775248" cy="1023171"/>
            </a:xfrm>
          </p:grpSpPr>
          <p:sp>
            <p:nvSpPr>
              <p:cNvPr id="43" name="Rounded Rectangle 17">
                <a:extLst>
                  <a:ext uri="{FF2B5EF4-FFF2-40B4-BE49-F238E27FC236}">
                    <a16:creationId xmlns:a16="http://schemas.microsoft.com/office/drawing/2014/main" id="{73EC52D5-384E-4C43-B0DA-0E637F931A1A}"/>
                  </a:ext>
                </a:extLst>
              </p:cNvPr>
              <p:cNvSpPr/>
              <p:nvPr/>
            </p:nvSpPr>
            <p:spPr>
              <a:xfrm>
                <a:off x="6135323" y="3186429"/>
                <a:ext cx="1775248" cy="100302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5F39BAB-A93A-42E3-9FA1-685780132B3E}"/>
                  </a:ext>
                </a:extLst>
              </p:cNvPr>
              <p:cNvSpPr txBox="1"/>
              <p:nvPr/>
            </p:nvSpPr>
            <p:spPr>
              <a:xfrm>
                <a:off x="6255966" y="3795760"/>
                <a:ext cx="1533963" cy="413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</a:rPr>
                  <a:t>DMAR-MSI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EB947EA-8BA8-4710-B996-512D43E5BB47}"/>
                </a:ext>
              </a:extLst>
            </p:cNvPr>
            <p:cNvGrpSpPr/>
            <p:nvPr/>
          </p:nvGrpSpPr>
          <p:grpSpPr>
            <a:xfrm>
              <a:off x="2121435" y="3174775"/>
              <a:ext cx="3671826" cy="1026459"/>
              <a:chOff x="2121435" y="3163121"/>
              <a:chExt cx="3671826" cy="1026459"/>
            </a:xfrm>
          </p:grpSpPr>
          <p:sp>
            <p:nvSpPr>
              <p:cNvPr id="41" name="Rounded Rectangle 16">
                <a:extLst>
                  <a:ext uri="{FF2B5EF4-FFF2-40B4-BE49-F238E27FC236}">
                    <a16:creationId xmlns:a16="http://schemas.microsoft.com/office/drawing/2014/main" id="{D2369E49-3873-4BEC-A7B7-9C2A34A67E3F}"/>
                  </a:ext>
                </a:extLst>
              </p:cNvPr>
              <p:cNvSpPr/>
              <p:nvPr/>
            </p:nvSpPr>
            <p:spPr>
              <a:xfrm>
                <a:off x="2121435" y="3163121"/>
                <a:ext cx="3671826" cy="100302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7236987-10FE-48E9-BF17-8D6C10E405FF}"/>
                  </a:ext>
                </a:extLst>
              </p:cNvPr>
              <p:cNvSpPr txBox="1"/>
              <p:nvPr/>
            </p:nvSpPr>
            <p:spPr>
              <a:xfrm>
                <a:off x="3801708" y="3775740"/>
                <a:ext cx="1257719" cy="413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</a:rPr>
                  <a:t>INTEL IR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E27B71-9C33-4255-AB30-2ACE7EB368E1}"/>
                </a:ext>
              </a:extLst>
            </p:cNvPr>
            <p:cNvGrpSpPr/>
            <p:nvPr/>
          </p:nvGrpSpPr>
          <p:grpSpPr>
            <a:xfrm>
              <a:off x="4602202" y="1831919"/>
              <a:ext cx="1775248" cy="1006868"/>
              <a:chOff x="4602202" y="1831919"/>
              <a:chExt cx="1775248" cy="1006868"/>
            </a:xfrm>
          </p:grpSpPr>
          <p:sp>
            <p:nvSpPr>
              <p:cNvPr id="39" name="Rounded Rectangle 19">
                <a:extLst>
                  <a:ext uri="{FF2B5EF4-FFF2-40B4-BE49-F238E27FC236}">
                    <a16:creationId xmlns:a16="http://schemas.microsoft.com/office/drawing/2014/main" id="{A5DDB806-C01E-41AB-90D8-8D9266D87DE8}"/>
                  </a:ext>
                </a:extLst>
              </p:cNvPr>
              <p:cNvSpPr/>
              <p:nvPr/>
            </p:nvSpPr>
            <p:spPr>
              <a:xfrm>
                <a:off x="4602202" y="1831919"/>
                <a:ext cx="1775248" cy="9463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9881B7D-BCC5-4D39-A1F5-32D79EBEA381}"/>
                  </a:ext>
                </a:extLst>
              </p:cNvPr>
              <p:cNvSpPr txBox="1"/>
              <p:nvPr/>
            </p:nvSpPr>
            <p:spPr>
              <a:xfrm>
                <a:off x="5543374" y="2424947"/>
                <a:ext cx="785573" cy="413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</a:rPr>
                  <a:t>APIC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1766C8-44F8-422E-87A1-7D7F1F9841CF}"/>
                </a:ext>
              </a:extLst>
            </p:cNvPr>
            <p:cNvSpPr txBox="1"/>
            <p:nvPr/>
          </p:nvSpPr>
          <p:spPr>
            <a:xfrm>
              <a:off x="2049637" y="6178668"/>
              <a:ext cx="8412657" cy="7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3"/>
                  </a:solidFill>
                  <a:latin typeface="Arial" panose="020B0604020202020204" pitchFamily="34" charset="0"/>
                </a:rPr>
                <a:t>Interrupt delivery path in a modern X86 system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72937A-292E-4E8D-8A72-57A8B27B3670}"/>
                </a:ext>
              </a:extLst>
            </p:cNvPr>
            <p:cNvCxnSpPr/>
            <p:nvPr/>
          </p:nvCxnSpPr>
          <p:spPr>
            <a:xfrm>
              <a:off x="2268928" y="4921048"/>
              <a:ext cx="0" cy="79185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4389CA0-4603-48D4-91FD-19BDB89FA980}"/>
                </a:ext>
              </a:extLst>
            </p:cNvPr>
            <p:cNvCxnSpPr/>
            <p:nvPr/>
          </p:nvCxnSpPr>
          <p:spPr>
            <a:xfrm>
              <a:off x="4271710" y="4945989"/>
              <a:ext cx="0" cy="76691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54">
              <a:extLst>
                <a:ext uri="{FF2B5EF4-FFF2-40B4-BE49-F238E27FC236}">
                  <a16:creationId xmlns:a16="http://schemas.microsoft.com/office/drawing/2014/main" id="{EEF30D92-02EF-47CD-BA46-6198583CB5B2}"/>
                </a:ext>
              </a:extLst>
            </p:cNvPr>
            <p:cNvSpPr/>
            <p:nvPr/>
          </p:nvSpPr>
          <p:spPr>
            <a:xfrm>
              <a:off x="9106652" y="4455297"/>
              <a:ext cx="1775248" cy="10030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IRQ CHIP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4950BA3-E850-475B-98D1-6713C5828CFC}"/>
                </a:ext>
              </a:extLst>
            </p:cNvPr>
            <p:cNvGrpSpPr/>
            <p:nvPr/>
          </p:nvGrpSpPr>
          <p:grpSpPr>
            <a:xfrm>
              <a:off x="1310101" y="4460042"/>
              <a:ext cx="1775248" cy="1047531"/>
              <a:chOff x="1310101" y="4470545"/>
              <a:chExt cx="1775248" cy="1047531"/>
            </a:xfrm>
          </p:grpSpPr>
          <p:sp>
            <p:nvSpPr>
              <p:cNvPr id="37" name="Rounded Rectangle 15">
                <a:extLst>
                  <a:ext uri="{FF2B5EF4-FFF2-40B4-BE49-F238E27FC236}">
                    <a16:creationId xmlns:a16="http://schemas.microsoft.com/office/drawing/2014/main" id="{49A33A34-9E8B-4ECC-803E-16F3FA36E9AD}"/>
                  </a:ext>
                </a:extLst>
              </p:cNvPr>
              <p:cNvSpPr/>
              <p:nvPr/>
            </p:nvSpPr>
            <p:spPr>
              <a:xfrm>
                <a:off x="1310101" y="4470545"/>
                <a:ext cx="1775248" cy="100302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8C2A46C-FCC3-4004-94B8-A8F2D63C9E75}"/>
                  </a:ext>
                </a:extLst>
              </p:cNvPr>
              <p:cNvSpPr txBox="1"/>
              <p:nvPr/>
            </p:nvSpPr>
            <p:spPr>
              <a:xfrm>
                <a:off x="1397709" y="5104236"/>
                <a:ext cx="1600032" cy="413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</a:rPr>
                  <a:t>IO IR APIC</a:t>
                </a:r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E2365B1-C0FF-4763-B50B-DDBFBC7B8C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8928" y="3651426"/>
              <a:ext cx="861770" cy="91441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FD545D-0FC7-4421-A1AB-19D5597C2F85}"/>
                </a:ext>
              </a:extLst>
            </p:cNvPr>
            <p:cNvSpPr/>
            <p:nvPr/>
          </p:nvSpPr>
          <p:spPr>
            <a:xfrm>
              <a:off x="1466490" y="4667635"/>
              <a:ext cx="1462470" cy="3657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IO APIC IR 0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9584F1-C11F-454B-9241-5EDA7D9A7F6B}"/>
                </a:ext>
              </a:extLst>
            </p:cNvPr>
            <p:cNvGrpSpPr/>
            <p:nvPr/>
          </p:nvGrpSpPr>
          <p:grpSpPr>
            <a:xfrm>
              <a:off x="3333694" y="4460042"/>
              <a:ext cx="1775248" cy="1047531"/>
              <a:chOff x="3333694" y="4449538"/>
              <a:chExt cx="1775248" cy="1047531"/>
            </a:xfrm>
          </p:grpSpPr>
          <p:sp>
            <p:nvSpPr>
              <p:cNvPr id="35" name="Rounded Rectangle 18">
                <a:extLst>
                  <a:ext uri="{FF2B5EF4-FFF2-40B4-BE49-F238E27FC236}">
                    <a16:creationId xmlns:a16="http://schemas.microsoft.com/office/drawing/2014/main" id="{C0C851D0-304F-4439-AE3D-B1B96CBC6037}"/>
                  </a:ext>
                </a:extLst>
              </p:cNvPr>
              <p:cNvSpPr/>
              <p:nvPr/>
            </p:nvSpPr>
            <p:spPr>
              <a:xfrm>
                <a:off x="3333694" y="4449538"/>
                <a:ext cx="1775248" cy="100302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9AC913B-A543-465D-8FCB-E548FAE6E00B}"/>
                  </a:ext>
                </a:extLst>
              </p:cNvPr>
              <p:cNvSpPr txBox="1"/>
              <p:nvPr/>
            </p:nvSpPr>
            <p:spPr>
              <a:xfrm>
                <a:off x="3523889" y="5083229"/>
                <a:ext cx="1394858" cy="413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</a:rPr>
                  <a:t>IR PCI MSI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B0D6429-94EB-4A0D-8EBD-DB31631989AC}"/>
                </a:ext>
              </a:extLst>
            </p:cNvPr>
            <p:cNvSpPr/>
            <p:nvPr/>
          </p:nvSpPr>
          <p:spPr>
            <a:xfrm>
              <a:off x="3464564" y="4667635"/>
              <a:ext cx="1513508" cy="3657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Intel IR MSI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578DB30-1456-4D51-B2B4-0E349683CDBA}"/>
                </a:ext>
              </a:extLst>
            </p:cNvPr>
            <p:cNvCxnSpPr>
              <a:cxnSpLocks/>
            </p:cNvCxnSpPr>
            <p:nvPr/>
          </p:nvCxnSpPr>
          <p:spPr>
            <a:xfrm>
              <a:off x="3130698" y="3672432"/>
              <a:ext cx="1118065" cy="89341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27D149E-B0DC-4581-8222-C8FA3322E1EE}"/>
                </a:ext>
              </a:extLst>
            </p:cNvPr>
            <p:cNvSpPr/>
            <p:nvPr/>
          </p:nvSpPr>
          <p:spPr>
            <a:xfrm>
              <a:off x="9342323" y="3651426"/>
              <a:ext cx="1303906" cy="5844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</a:rPr>
                <a:t>IRQ domain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5CD4BA-7D66-4F5B-BDE8-421B46AD9CCE}"/>
                </a:ext>
              </a:extLst>
            </p:cNvPr>
            <p:cNvSpPr txBox="1"/>
            <p:nvPr/>
          </p:nvSpPr>
          <p:spPr>
            <a:xfrm>
              <a:off x="1366791" y="5659903"/>
              <a:ext cx="1661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</a:rPr>
                <a:t>Device 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ED38E1-42A7-4002-8763-399833433750}"/>
                </a:ext>
              </a:extLst>
            </p:cNvPr>
            <p:cNvSpPr txBox="1"/>
            <p:nvPr/>
          </p:nvSpPr>
          <p:spPr>
            <a:xfrm>
              <a:off x="3390384" y="5659903"/>
              <a:ext cx="1661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</a:rPr>
                <a:t>Device B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F8BD524-5431-47C3-AEAC-F980C6E8D319}"/>
                </a:ext>
              </a:extLst>
            </p:cNvPr>
            <p:cNvCxnSpPr>
              <a:cxnSpLocks/>
            </p:cNvCxnSpPr>
            <p:nvPr/>
          </p:nvCxnSpPr>
          <p:spPr>
            <a:xfrm>
              <a:off x="7156028" y="3641507"/>
              <a:ext cx="0" cy="66797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1BAEB6-96E2-4E3B-87F5-6D1E2828BBA6}"/>
                </a:ext>
              </a:extLst>
            </p:cNvPr>
            <p:cNvSpPr txBox="1"/>
            <p:nvPr/>
          </p:nvSpPr>
          <p:spPr>
            <a:xfrm>
              <a:off x="6464301" y="4208451"/>
              <a:ext cx="1661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Device 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3013B86-474C-4E98-91EF-2FCFEA4FEA43}"/>
                </a:ext>
              </a:extLst>
            </p:cNvPr>
            <p:cNvSpPr/>
            <p:nvPr/>
          </p:nvSpPr>
          <p:spPr>
            <a:xfrm>
              <a:off x="2561835" y="3361494"/>
              <a:ext cx="1137725" cy="402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Intel IR 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908F8D-17F0-4EA7-BCAA-4A1A84B5C3A9}"/>
                </a:ext>
              </a:extLst>
            </p:cNvPr>
            <p:cNvSpPr/>
            <p:nvPr/>
          </p:nvSpPr>
          <p:spPr>
            <a:xfrm>
              <a:off x="6328947" y="3361494"/>
              <a:ext cx="1388001" cy="402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DMAR-MSI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D39F289-D5D2-407C-B719-6B276E84099C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H="1">
              <a:off x="3130698" y="2288467"/>
              <a:ext cx="1978244" cy="10730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A225F99-AC83-40A5-AB2C-1B04DDA409E5}"/>
                </a:ext>
              </a:extLst>
            </p:cNvPr>
            <p:cNvCxnSpPr>
              <a:cxnSpLocks/>
              <a:stCxn id="33" idx="2"/>
              <a:endCxn id="34" idx="0"/>
            </p:cNvCxnSpPr>
            <p:nvPr/>
          </p:nvCxnSpPr>
          <p:spPr>
            <a:xfrm flipH="1">
              <a:off x="4928393" y="2426402"/>
              <a:ext cx="561433" cy="93970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5F6621F-A99E-4BEF-BE82-80230F050DA6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5822718" y="2426402"/>
              <a:ext cx="1200230" cy="93509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14578-5422-477A-884F-65337702D3AE}"/>
                </a:ext>
              </a:extLst>
            </p:cNvPr>
            <p:cNvSpPr/>
            <p:nvPr/>
          </p:nvSpPr>
          <p:spPr>
            <a:xfrm>
              <a:off x="4922007" y="1986306"/>
              <a:ext cx="1135638" cy="440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Arial" panose="020B0604020202020204" pitchFamily="34" charset="0"/>
                </a:rPr>
                <a:t>Vector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C5ED1FE-3D76-41C3-8684-386861CD7321}"/>
                </a:ext>
              </a:extLst>
            </p:cNvPr>
            <p:cNvSpPr/>
            <p:nvPr/>
          </p:nvSpPr>
          <p:spPr>
            <a:xfrm>
              <a:off x="4347021" y="3366104"/>
              <a:ext cx="1162744" cy="393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</a:rPr>
                <a:t>Intel IR 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9ADDE8A-3FAF-4F6E-81D8-3FD98A88F32E}"/>
              </a:ext>
            </a:extLst>
          </p:cNvPr>
          <p:cNvGrpSpPr/>
          <p:nvPr/>
        </p:nvGrpSpPr>
        <p:grpSpPr>
          <a:xfrm>
            <a:off x="4552778" y="3087037"/>
            <a:ext cx="1816559" cy="716414"/>
            <a:chOff x="5771806" y="4849822"/>
            <a:chExt cx="1775248" cy="100302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C2CE921-7DF8-41E0-8C48-EC97570E6F72}"/>
                </a:ext>
              </a:extLst>
            </p:cNvPr>
            <p:cNvGrpSpPr/>
            <p:nvPr/>
          </p:nvGrpSpPr>
          <p:grpSpPr>
            <a:xfrm>
              <a:off x="5771806" y="4849822"/>
              <a:ext cx="1775248" cy="1003023"/>
              <a:chOff x="5771806" y="4849822"/>
              <a:chExt cx="1775248" cy="1003023"/>
            </a:xfrm>
          </p:grpSpPr>
          <p:sp>
            <p:nvSpPr>
              <p:cNvPr id="48" name="Rounded Rectangle 17">
                <a:extLst>
                  <a:ext uri="{FF2B5EF4-FFF2-40B4-BE49-F238E27FC236}">
                    <a16:creationId xmlns:a16="http://schemas.microsoft.com/office/drawing/2014/main" id="{47ACBCD3-57E8-4BFE-877A-5D5D0785BE3C}"/>
                  </a:ext>
                </a:extLst>
              </p:cNvPr>
              <p:cNvSpPr/>
              <p:nvPr/>
            </p:nvSpPr>
            <p:spPr>
              <a:xfrm>
                <a:off x="5771806" y="4849822"/>
                <a:ext cx="1775248" cy="100302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accent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8C9E259-217B-4365-B000-A30EFB6B2B10}"/>
                  </a:ext>
                </a:extLst>
              </p:cNvPr>
              <p:cNvSpPr txBox="1"/>
              <p:nvPr/>
            </p:nvSpPr>
            <p:spPr>
              <a:xfrm>
                <a:off x="6005766" y="5459153"/>
                <a:ext cx="1533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</a:rPr>
                  <a:t>IR DEV-IMS</a:t>
                </a: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3C37F39-18AF-4EAB-814D-76273CFCEEAA}"/>
                </a:ext>
              </a:extLst>
            </p:cNvPr>
            <p:cNvSpPr/>
            <p:nvPr/>
          </p:nvSpPr>
          <p:spPr>
            <a:xfrm>
              <a:off x="6005766" y="5024887"/>
              <a:ext cx="1413075" cy="4022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</a:rPr>
                <a:t>Intel Dev IMS</a:t>
              </a: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82A7E32-56E4-49CE-AA76-7FDE08F9EC86}"/>
              </a:ext>
            </a:extLst>
          </p:cNvPr>
          <p:cNvCxnSpPr>
            <a:cxnSpLocks/>
          </p:cNvCxnSpPr>
          <p:nvPr/>
        </p:nvCxnSpPr>
        <p:spPr>
          <a:xfrm>
            <a:off x="4283102" y="2443424"/>
            <a:ext cx="935601" cy="6322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1044B73-FB4A-489E-9280-CDAF7B0833B4}"/>
              </a:ext>
            </a:extLst>
          </p:cNvPr>
          <p:cNvSpPr txBox="1"/>
          <p:nvPr/>
        </p:nvSpPr>
        <p:spPr>
          <a:xfrm>
            <a:off x="4811891" y="3795914"/>
            <a:ext cx="129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Device D</a:t>
            </a:r>
          </a:p>
        </p:txBody>
      </p:sp>
    </p:spTree>
    <p:extLst>
      <p:ext uri="{BB962C8B-B14F-4D97-AF65-F5344CB8AC3E}">
        <p14:creationId xmlns:p14="http://schemas.microsoft.com/office/powerpoint/2010/main" val="37377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Driver Changes to Support IMS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4" y="4918166"/>
            <a:ext cx="176824" cy="176824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684476" y="4889627"/>
            <a:ext cx="117213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@twitter handle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DA29146-D88D-4BB2-A7A7-A31C90E1F4D7}"/>
              </a:ext>
            </a:extLst>
          </p:cNvPr>
          <p:cNvSpPr txBox="1">
            <a:spLocks/>
          </p:cNvSpPr>
          <p:nvPr/>
        </p:nvSpPr>
        <p:spPr>
          <a:xfrm>
            <a:off x="346075" y="1070558"/>
            <a:ext cx="10851292" cy="409291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Char char="⏀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800" b="0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Device specific callbacks:</a:t>
            </a:r>
          </a:p>
          <a:p>
            <a:pPr marL="350838" indent="-342900">
              <a:buFont typeface="Wingdings" panose="05000000000000000000" pitchFamily="2" charset="2"/>
              <a:buChar char="§"/>
            </a:pPr>
            <a:r>
              <a:rPr lang="en-US" sz="2400" dirty="0"/>
              <a:t>mask, unmask, </a:t>
            </a:r>
            <a:r>
              <a:rPr lang="en-US" sz="2400" dirty="0" err="1"/>
              <a:t>write_msg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Driver must specify:</a:t>
            </a:r>
          </a:p>
          <a:p>
            <a:pPr marL="350838" indent="-342900">
              <a:buFont typeface="Wingdings" panose="05000000000000000000" pitchFamily="2" charset="2"/>
              <a:buChar char="§"/>
            </a:pPr>
            <a:r>
              <a:rPr lang="en-US" sz="2400" dirty="0"/>
              <a:t>Size of device IMS</a:t>
            </a:r>
          </a:p>
          <a:p>
            <a:pPr marL="350838" indent="-342900">
              <a:buFont typeface="Wingdings" panose="05000000000000000000" pitchFamily="2" charset="2"/>
              <a:buChar char="§"/>
            </a:pPr>
            <a:r>
              <a:rPr lang="en-US" sz="2400" dirty="0"/>
              <a:t>Location of device IMS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4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IMS Example Usage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4" y="4918166"/>
            <a:ext cx="176824" cy="176824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684476" y="4889627"/>
            <a:ext cx="117213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@twitter handle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DC7358-71C6-4CB1-81DB-930A50100076}"/>
              </a:ext>
            </a:extLst>
          </p:cNvPr>
          <p:cNvSpPr txBox="1">
            <a:spLocks/>
          </p:cNvSpPr>
          <p:nvPr/>
        </p:nvSpPr>
        <p:spPr>
          <a:xfrm>
            <a:off x="246062" y="966788"/>
            <a:ext cx="4554538" cy="335041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Char char="⏀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800" b="0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Load the native device driver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Load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vfio-mdev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module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Create mediated device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Pass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mdev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*guest (e.g., *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qemu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5. Run some device operation in guest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6. Check /proc/interrupts: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in host: IMS interrupts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on guest: either IMS or MSI-X</a:t>
            </a:r>
          </a:p>
          <a:p>
            <a:endParaRPr lang="en-US" dirty="0"/>
          </a:p>
          <a:p>
            <a:pPr marL="0" indent="0">
              <a:buFont typeface="AppleSymbols" charset="0"/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192B02-FF4E-41FA-A628-5B3B9EE53512}"/>
              </a:ext>
            </a:extLst>
          </p:cNvPr>
          <p:cNvGrpSpPr/>
          <p:nvPr/>
        </p:nvGrpSpPr>
        <p:grpSpPr>
          <a:xfrm>
            <a:off x="4946705" y="983529"/>
            <a:ext cx="3803096" cy="1187538"/>
            <a:chOff x="5603489" y="1968827"/>
            <a:chExt cx="6290844" cy="11875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29B35D-E326-4241-BBE0-D9CB23A92D27}"/>
                </a:ext>
              </a:extLst>
            </p:cNvPr>
            <p:cNvSpPr txBox="1"/>
            <p:nvPr/>
          </p:nvSpPr>
          <p:spPr>
            <a:xfrm>
              <a:off x="5603489" y="1968827"/>
              <a:ext cx="1749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On host: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FB798E-E4EE-4E12-8A39-59041988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3489" y="2403984"/>
              <a:ext cx="6290844" cy="75238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342C84-233A-4D0D-A7E6-9EB2587514A5}"/>
              </a:ext>
            </a:extLst>
          </p:cNvPr>
          <p:cNvGrpSpPr/>
          <p:nvPr/>
        </p:nvGrpSpPr>
        <p:grpSpPr>
          <a:xfrm>
            <a:off x="4946705" y="3065088"/>
            <a:ext cx="3803096" cy="1421749"/>
            <a:chOff x="5603489" y="1763372"/>
            <a:chExt cx="6275398" cy="14217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3C5A09-C77F-46B8-A21C-E2C729C88AEA}"/>
                </a:ext>
              </a:extLst>
            </p:cNvPr>
            <p:cNvSpPr txBox="1"/>
            <p:nvPr/>
          </p:nvSpPr>
          <p:spPr>
            <a:xfrm>
              <a:off x="5603489" y="1763372"/>
              <a:ext cx="2518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On guest: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E1E1B1-5A15-4DA7-94F8-7D609DA6D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3489" y="2185121"/>
              <a:ext cx="6275398" cy="10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0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4" y="4918166"/>
            <a:ext cx="176824" cy="176824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684476" y="4889627"/>
            <a:ext cx="117213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@twitter handle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C1B3D-850E-4C5A-9DD2-8B5AFFE030FC}"/>
              </a:ext>
            </a:extLst>
          </p:cNvPr>
          <p:cNvSpPr/>
          <p:nvPr/>
        </p:nvSpPr>
        <p:spPr>
          <a:xfrm>
            <a:off x="246062" y="966788"/>
            <a:ext cx="8440738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indent="-34290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IMS infrastructure patches ready, testing done on simulator</a:t>
            </a:r>
          </a:p>
          <a:p>
            <a:pPr marL="350838" indent="-34290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To be sent to Linux* Kernel Mailing List (LKML) for review</a:t>
            </a:r>
          </a:p>
          <a:p>
            <a:pPr marL="350838" indent="-34290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Group based IMS allocation:</a:t>
            </a:r>
          </a:p>
          <a:p>
            <a:pPr marL="7938">
              <a:lnSpc>
                <a:spcPct val="100000"/>
              </a:lnSpc>
              <a:spcBef>
                <a:spcPts val="1400"/>
              </a:spcBef>
            </a:pPr>
            <a:r>
              <a:rPr lang="en-US" sz="2000" dirty="0"/>
              <a:t>	Submitted RFC patch for dynamic MSI-x:</a:t>
            </a:r>
          </a:p>
          <a:p>
            <a:pPr marL="7938">
              <a:lnSpc>
                <a:spcPct val="100000"/>
              </a:lnSpc>
              <a:spcBef>
                <a:spcPts val="1400"/>
              </a:spcBef>
            </a:pPr>
            <a:r>
              <a:rPr lang="en-US" sz="2000" dirty="0">
                <a:hlinkClick r:id="rId3"/>
              </a:rPr>
              <a:t>https://lkml.org/lkml/2019/6/21/923</a:t>
            </a:r>
            <a:endParaRPr lang="en-US" sz="2000" dirty="0"/>
          </a:p>
          <a:p>
            <a:pPr marL="7938">
              <a:lnSpc>
                <a:spcPct val="100000"/>
              </a:lnSpc>
              <a:spcBef>
                <a:spcPts val="14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49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4" y="4918166"/>
            <a:ext cx="176824" cy="176824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7684476" y="4889627"/>
            <a:ext cx="117213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@twitter handle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2234F4A-2D7D-4942-A21A-8012CCD2AD92}"/>
              </a:ext>
            </a:extLst>
          </p:cNvPr>
          <p:cNvSpPr txBox="1">
            <a:spLocks/>
          </p:cNvSpPr>
          <p:nvPr/>
        </p:nvSpPr>
        <p:spPr>
          <a:xfrm>
            <a:off x="486492" y="1002077"/>
            <a:ext cx="8551863" cy="409291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95000"/>
              <a:buFont typeface="AppleSymbols" charset="0"/>
              <a:buChar char="⏀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1pPr>
            <a:lvl2pPr marL="225425" indent="-225425" algn="l" defTabSz="457200" rtl="0" eaLnBrk="1" latinLnBrk="0" hangingPunct="1">
              <a:spcBef>
                <a:spcPts val="12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800" b="0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2pPr>
            <a:lvl3pPr marL="571500" indent="-228600" algn="l" defTabSz="457200" rtl="0" eaLnBrk="1" latinLnBrk="0" hangingPunct="1">
              <a:spcBef>
                <a:spcPts val="8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3pPr>
            <a:lvl4pPr marL="969963" indent="-228600" algn="l" defTabSz="457200" rtl="0" eaLnBrk="1" latinLnBrk="0" hangingPunct="1">
              <a:spcBef>
                <a:spcPct val="200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4pPr>
            <a:lvl5pPr marL="1319213" indent="-228600" algn="l" defTabSz="457200" rtl="0" eaLnBrk="1" latinLnBrk="0" hangingPunct="1">
              <a:spcBef>
                <a:spcPct val="20000"/>
              </a:spcBef>
              <a:buClr>
                <a:srgbClr val="00AEFF"/>
              </a:buClr>
              <a:buSzPct val="65000"/>
              <a:buFont typeface="LucidaGrande" charset="0"/>
              <a:buChar char="▹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tel Clear Light" charset="0"/>
                <a:ea typeface="Intel Clear Light" charset="0"/>
                <a:cs typeface="Intel Clear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688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IMS is a scalable interrupt mechanism for SIOV devices</a:t>
            </a:r>
          </a:p>
          <a:p>
            <a:pPr marL="293688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Its size and location are device specific</a:t>
            </a:r>
          </a:p>
          <a:p>
            <a:pPr marL="293688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 new IMS IRQ chip and IRQ domain has been added support IMS interrupts</a:t>
            </a:r>
          </a:p>
          <a:p>
            <a:pPr marL="350838" indent="-34290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IMS spec: 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https://software.intel.com/sites/default/files/managed/cc/0e/intel-scalable-io-virtualization-technical-specification.pdf</a:t>
            </a:r>
            <a:endParaRPr lang="en-US" sz="2000" dirty="0"/>
          </a:p>
          <a:p>
            <a:pPr marL="7937" lvl="1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en-US" sz="2000" dirty="0"/>
              <a:t>	Section 3.4.1</a:t>
            </a:r>
          </a:p>
          <a:p>
            <a:pPr marL="293688"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718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21119F-BEA4-47E8-95AA-C104A0E9902A}"/>
              </a:ext>
            </a:extLst>
          </p:cNvPr>
          <p:cNvSpPr txBox="1"/>
          <p:nvPr/>
        </p:nvSpPr>
        <p:spPr>
          <a:xfrm>
            <a:off x="3937334" y="1155031"/>
            <a:ext cx="1663366" cy="992606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dirty="0">
                <a:solidFill>
                  <a:srgbClr val="003C71"/>
                </a:solidFill>
              </a:rPr>
              <a:t>Thank you!</a:t>
            </a:r>
          </a:p>
          <a:p>
            <a:pPr algn="ctr"/>
            <a:endParaRPr lang="en-US" dirty="0">
              <a:solidFill>
                <a:srgbClr val="003C71"/>
              </a:solidFill>
            </a:endParaRPr>
          </a:p>
          <a:p>
            <a:pPr algn="ctr"/>
            <a:r>
              <a:rPr lang="en-US" dirty="0">
                <a:solidFill>
                  <a:srgbClr val="003C7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736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8912" y="466417"/>
            <a:ext cx="8766175" cy="57211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D6FB6-0BB2-472C-BB18-45DAEA97E6EF}"/>
              </a:ext>
            </a:extLst>
          </p:cNvPr>
          <p:cNvSpPr/>
          <p:nvPr/>
        </p:nvSpPr>
        <p:spPr>
          <a:xfrm>
            <a:off x="316005" y="1472737"/>
            <a:ext cx="5210736" cy="281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Evolution of I/O virtualization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Scalable I/O Virtualization (SIOV) architecture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The interrupt story so far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Need for Interrupt Message Store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Interrupt Message Store advantages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8ECCA2-E7EE-4C19-BFB2-0E68867AA9BB}"/>
              </a:ext>
            </a:extLst>
          </p:cNvPr>
          <p:cNvSpPr/>
          <p:nvPr/>
        </p:nvSpPr>
        <p:spPr>
          <a:xfrm>
            <a:off x="5163671" y="1472737"/>
            <a:ext cx="3536575" cy="281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Linux* IRQ subsystem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Hierarchical domains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Linux IMS design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IMS example use case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Current status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9246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Evolution of I/O Virtualization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4" y="4918166"/>
            <a:ext cx="176824" cy="176824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7684476" y="4895271"/>
            <a:ext cx="117213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@twitter handle</a:t>
            </a:r>
          </a:p>
        </p:txBody>
      </p:sp>
      <p:sp>
        <p:nvSpPr>
          <p:cNvPr id="11" name="Right Arrow 30">
            <a:extLst>
              <a:ext uri="{FF2B5EF4-FFF2-40B4-BE49-F238E27FC236}">
                <a16:creationId xmlns:a16="http://schemas.microsoft.com/office/drawing/2014/main" id="{00E9A1F0-C6CD-4967-8ED7-865441477097}"/>
              </a:ext>
            </a:extLst>
          </p:cNvPr>
          <p:cNvSpPr/>
          <p:nvPr/>
        </p:nvSpPr>
        <p:spPr>
          <a:xfrm>
            <a:off x="589885" y="783772"/>
            <a:ext cx="8406197" cy="341476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4C758164-4135-40A3-9295-65824663A274}"/>
              </a:ext>
            </a:extLst>
          </p:cNvPr>
          <p:cNvSpPr/>
          <p:nvPr/>
        </p:nvSpPr>
        <p:spPr>
          <a:xfrm>
            <a:off x="213131" y="1806044"/>
            <a:ext cx="1620193" cy="1365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949" tIns="173949" rIns="173949" bIns="17394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solidFill>
                  <a:srgbClr val="FFFFFF"/>
                </a:solidFill>
                <a:latin typeface="Arial" panose="020B0604020202020204" pitchFamily="34" charset="0"/>
              </a:rPr>
              <a:t>Device emulation</a:t>
            </a:r>
          </a:p>
        </p:txBody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8A2AB1DD-E60D-4BC6-9C87-D851B6327205}"/>
              </a:ext>
            </a:extLst>
          </p:cNvPr>
          <p:cNvSpPr/>
          <p:nvPr/>
        </p:nvSpPr>
        <p:spPr>
          <a:xfrm>
            <a:off x="1956804" y="1803798"/>
            <a:ext cx="1620193" cy="1365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949" tIns="173949" rIns="173949" bIns="17394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solidFill>
                  <a:srgbClr val="FFFFFF"/>
                </a:solidFill>
                <a:latin typeface="Arial" panose="020B0604020202020204" pitchFamily="34" charset="0"/>
              </a:rPr>
              <a:t>Para virtualization</a:t>
            </a:r>
          </a:p>
        </p:txBody>
      </p:sp>
      <p:sp>
        <p:nvSpPr>
          <p:cNvPr id="14" name="Freeform 35">
            <a:extLst>
              <a:ext uri="{FF2B5EF4-FFF2-40B4-BE49-F238E27FC236}">
                <a16:creationId xmlns:a16="http://schemas.microsoft.com/office/drawing/2014/main" id="{CED19342-D39F-45B7-94C4-292C6F1306AB}"/>
              </a:ext>
            </a:extLst>
          </p:cNvPr>
          <p:cNvSpPr/>
          <p:nvPr/>
        </p:nvSpPr>
        <p:spPr>
          <a:xfrm>
            <a:off x="5442194" y="1803798"/>
            <a:ext cx="1622190" cy="13659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949" tIns="173949" rIns="173949" bIns="17394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solidFill>
                  <a:srgbClr val="FFFFFF"/>
                </a:solidFill>
                <a:latin typeface="Arial" panose="020B0604020202020204" pitchFamily="34" charset="0"/>
              </a:rPr>
              <a:t>Single root I/O virtualization (SR-IOV)</a:t>
            </a:r>
          </a:p>
        </p:txBody>
      </p:sp>
      <p:sp>
        <p:nvSpPr>
          <p:cNvPr id="15" name="Freeform 37">
            <a:extLst>
              <a:ext uri="{FF2B5EF4-FFF2-40B4-BE49-F238E27FC236}">
                <a16:creationId xmlns:a16="http://schemas.microsoft.com/office/drawing/2014/main" id="{ADA82A2F-9F7D-479A-971E-E8D1680DB3AB}"/>
              </a:ext>
            </a:extLst>
          </p:cNvPr>
          <p:cNvSpPr/>
          <p:nvPr/>
        </p:nvSpPr>
        <p:spPr>
          <a:xfrm>
            <a:off x="7187865" y="1803798"/>
            <a:ext cx="1622190" cy="13659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949" tIns="173949" rIns="173949" bIns="17394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solidFill>
                  <a:srgbClr val="FFFFFF"/>
                </a:solidFill>
                <a:latin typeface="Arial" panose="020B0604020202020204" pitchFamily="34" charset="0"/>
              </a:rPr>
              <a:t>Scalable I/O virtualization (SIOV)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709D06-5985-4D6D-AAB9-DEC08D843144}"/>
              </a:ext>
            </a:extLst>
          </p:cNvPr>
          <p:cNvGrpSpPr/>
          <p:nvPr/>
        </p:nvGrpSpPr>
        <p:grpSpPr>
          <a:xfrm>
            <a:off x="281406" y="3549960"/>
            <a:ext cx="3258203" cy="500474"/>
            <a:chOff x="1404905" y="5540899"/>
            <a:chExt cx="4572003" cy="647893"/>
          </a:xfrm>
        </p:grpSpPr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D4CB524B-58FA-416F-A976-5529F40CCB21}"/>
                </a:ext>
              </a:extLst>
            </p:cNvPr>
            <p:cNvSpPr/>
            <p:nvPr/>
          </p:nvSpPr>
          <p:spPr>
            <a:xfrm rot="16200000">
              <a:off x="3590989" y="3354815"/>
              <a:ext cx="199835" cy="4572003"/>
            </a:xfrm>
            <a:prstGeom prst="leftBrace">
              <a:avLst>
                <a:gd name="adj1" fmla="val 28125"/>
                <a:gd name="adj2" fmla="val 4596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81A9EF-2A2B-477E-96C6-0A55A2CECBDF}"/>
                </a:ext>
              </a:extLst>
            </p:cNvPr>
            <p:cNvSpPr txBox="1"/>
            <p:nvPr/>
          </p:nvSpPr>
          <p:spPr>
            <a:xfrm>
              <a:off x="1868162" y="5819460"/>
              <a:ext cx="3645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</a:rPr>
                <a:t>Software techniques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9E8BA4-1F2D-40CA-9829-55ADF7353694}"/>
              </a:ext>
            </a:extLst>
          </p:cNvPr>
          <p:cNvGrpSpPr/>
          <p:nvPr/>
        </p:nvGrpSpPr>
        <p:grpSpPr>
          <a:xfrm>
            <a:off x="3819163" y="3553582"/>
            <a:ext cx="4990891" cy="500475"/>
            <a:chOff x="6468420" y="5540898"/>
            <a:chExt cx="4572003" cy="64789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54608A-F04A-4E53-97DF-6CCD2F2429A4}"/>
                </a:ext>
              </a:extLst>
            </p:cNvPr>
            <p:cNvSpPr txBox="1"/>
            <p:nvPr/>
          </p:nvSpPr>
          <p:spPr>
            <a:xfrm>
              <a:off x="7649550" y="5819460"/>
              <a:ext cx="1904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</a:rPr>
                <a:t>Hardware assisted</a:t>
              </a:r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DB76655D-04BC-446A-95FA-1B133CC6C914}"/>
                </a:ext>
              </a:extLst>
            </p:cNvPr>
            <p:cNvSpPr/>
            <p:nvPr/>
          </p:nvSpPr>
          <p:spPr>
            <a:xfrm rot="16200000">
              <a:off x="8654504" y="3354814"/>
              <a:ext cx="199835" cy="4572003"/>
            </a:xfrm>
            <a:prstGeom prst="leftBrace">
              <a:avLst>
                <a:gd name="adj1" fmla="val 28125"/>
                <a:gd name="adj2" fmla="val 4596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8" name="Freeform 55">
            <a:extLst>
              <a:ext uri="{FF2B5EF4-FFF2-40B4-BE49-F238E27FC236}">
                <a16:creationId xmlns:a16="http://schemas.microsoft.com/office/drawing/2014/main" id="{B5F1ED2E-C0BE-4F16-AA46-3512EE3E79BA}"/>
              </a:ext>
            </a:extLst>
          </p:cNvPr>
          <p:cNvSpPr/>
          <p:nvPr/>
        </p:nvSpPr>
        <p:spPr>
          <a:xfrm>
            <a:off x="3700479" y="1803798"/>
            <a:ext cx="1618235" cy="13659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949" tIns="173949" rIns="173949" bIns="17394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solidFill>
                  <a:srgbClr val="FFFFFF"/>
                </a:solidFill>
                <a:latin typeface="Arial" panose="020B0604020202020204" pitchFamily="34" charset="0"/>
              </a:rPr>
              <a:t>Direct device assignment</a:t>
            </a:r>
          </a:p>
        </p:txBody>
      </p:sp>
    </p:spTree>
    <p:extLst>
      <p:ext uri="{BB962C8B-B14F-4D97-AF65-F5344CB8AC3E}">
        <p14:creationId xmlns:p14="http://schemas.microsoft.com/office/powerpoint/2010/main" val="179658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Evolution of I/O Virtualization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4" y="4918166"/>
            <a:ext cx="176824" cy="176824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7684476" y="4895271"/>
            <a:ext cx="117213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@twitter handle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51EC52-9F20-4AFD-B65A-6C6757053664}"/>
              </a:ext>
            </a:extLst>
          </p:cNvPr>
          <p:cNvGrpSpPr/>
          <p:nvPr/>
        </p:nvGrpSpPr>
        <p:grpSpPr>
          <a:xfrm>
            <a:off x="246062" y="1025525"/>
            <a:ext cx="4198191" cy="3628027"/>
            <a:chOff x="1469953" y="1176216"/>
            <a:chExt cx="4653261" cy="463264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4C55588-8118-480A-9E22-5B32D7C413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6974" y="1359296"/>
              <a:ext cx="4116212" cy="4023162"/>
            </a:xfrm>
            <a:prstGeom prst="straightConnector1">
              <a:avLst/>
            </a:prstGeom>
            <a:ln w="19050">
              <a:solidFill>
                <a:schemeClr val="bg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D8B64A-233E-423F-B0D6-37DE495F1F81}"/>
                </a:ext>
              </a:extLst>
            </p:cNvPr>
            <p:cNvSpPr/>
            <p:nvPr/>
          </p:nvSpPr>
          <p:spPr>
            <a:xfrm>
              <a:off x="2983892" y="2933640"/>
              <a:ext cx="731520" cy="731520"/>
            </a:xfrm>
            <a:prstGeom prst="rect">
              <a:avLst/>
            </a:prstGeom>
            <a:solidFill>
              <a:srgbClr val="6FC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</a:rPr>
                <a:t>Para virtual      I/O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9B2A67A-7617-475C-A06E-18274DF38C01}"/>
                </a:ext>
              </a:extLst>
            </p:cNvPr>
            <p:cNvCxnSpPr/>
            <p:nvPr/>
          </p:nvCxnSpPr>
          <p:spPr>
            <a:xfrm>
              <a:off x="1916974" y="5382456"/>
              <a:ext cx="42062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C826CA4-D08A-4A28-A686-FAA09FDE4729}"/>
                </a:ext>
              </a:extLst>
            </p:cNvPr>
            <p:cNvCxnSpPr/>
            <p:nvPr/>
          </p:nvCxnSpPr>
          <p:spPr>
            <a:xfrm flipV="1">
              <a:off x="1916974" y="1176216"/>
              <a:ext cx="0" cy="42062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42BDE8-4514-4696-BE3F-8BF6C8B0F3C3}"/>
                </a:ext>
              </a:extLst>
            </p:cNvPr>
            <p:cNvSpPr/>
            <p:nvPr/>
          </p:nvSpPr>
          <p:spPr>
            <a:xfrm>
              <a:off x="2142853" y="1801250"/>
              <a:ext cx="731520" cy="731520"/>
            </a:xfrm>
            <a:prstGeom prst="rect">
              <a:avLst/>
            </a:prstGeom>
            <a:solidFill>
              <a:srgbClr val="B7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</a:rPr>
                <a:t>Device emulation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522AA4-9DFA-4342-8D44-62271DE907BA}"/>
                </a:ext>
              </a:extLst>
            </p:cNvPr>
            <p:cNvSpPr txBox="1"/>
            <p:nvPr/>
          </p:nvSpPr>
          <p:spPr>
            <a:xfrm>
              <a:off x="3041919" y="5426464"/>
              <a:ext cx="2182787" cy="382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</a:rPr>
                <a:t>Performance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AADAA6-F10E-41EC-8249-F9D3F854F68C}"/>
                </a:ext>
              </a:extLst>
            </p:cNvPr>
            <p:cNvSpPr txBox="1"/>
            <p:nvPr/>
          </p:nvSpPr>
          <p:spPr>
            <a:xfrm rot="16200000">
              <a:off x="686063" y="3311713"/>
              <a:ext cx="1950176" cy="382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</a:rPr>
                <a:t>Scalability </a:t>
              </a:r>
            </a:p>
          </p:txBody>
        </p:sp>
        <p:sp>
          <p:nvSpPr>
            <p:cNvPr id="18" name="Oval 25">
              <a:extLst>
                <a:ext uri="{FF2B5EF4-FFF2-40B4-BE49-F238E27FC236}">
                  <a16:creationId xmlns:a16="http://schemas.microsoft.com/office/drawing/2014/main" id="{257A2DEE-DC07-4B4D-A89D-67ABEA6FF739}"/>
                </a:ext>
              </a:extLst>
            </p:cNvPr>
            <p:cNvSpPr/>
            <p:nvPr/>
          </p:nvSpPr>
          <p:spPr>
            <a:xfrm>
              <a:off x="4082660" y="2597234"/>
              <a:ext cx="731520" cy="7315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</a:rPr>
                <a:t>SR-IOV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Oval 29">
              <a:extLst>
                <a:ext uri="{FF2B5EF4-FFF2-40B4-BE49-F238E27FC236}">
                  <a16:creationId xmlns:a16="http://schemas.microsoft.com/office/drawing/2014/main" id="{93CFD9A8-A33B-438F-ABC3-94AAB379F4C8}"/>
                </a:ext>
              </a:extLst>
            </p:cNvPr>
            <p:cNvSpPr/>
            <p:nvPr/>
          </p:nvSpPr>
          <p:spPr>
            <a:xfrm>
              <a:off x="4858947" y="1826312"/>
              <a:ext cx="731520" cy="731520"/>
            </a:xfrm>
            <a:prstGeom prst="rect">
              <a:avLst/>
            </a:prstGeom>
            <a:solidFill>
              <a:srgbClr val="C8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</a:rPr>
                <a:t>SIOV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14034D-1725-4160-94EA-AB9ECC6110CD}"/>
                </a:ext>
              </a:extLst>
            </p:cNvPr>
            <p:cNvSpPr/>
            <p:nvPr/>
          </p:nvSpPr>
          <p:spPr>
            <a:xfrm>
              <a:off x="5239202" y="4410778"/>
              <a:ext cx="731520" cy="731520"/>
            </a:xfrm>
            <a:prstGeom prst="rect">
              <a:avLst/>
            </a:prstGeom>
            <a:solidFill>
              <a:srgbClr val="CAD4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</a:rPr>
                <a:t>Direct device assign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4C7BF36-D22A-4530-A27B-CAC527073970}"/>
              </a:ext>
            </a:extLst>
          </p:cNvPr>
          <p:cNvGrpSpPr/>
          <p:nvPr/>
        </p:nvGrpSpPr>
        <p:grpSpPr>
          <a:xfrm>
            <a:off x="5325606" y="1118184"/>
            <a:ext cx="3256657" cy="1600461"/>
            <a:chOff x="7435169" y="1684982"/>
            <a:chExt cx="3545877" cy="240084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5632F7-8813-4DBD-8E2D-353E1E53098C}"/>
                </a:ext>
              </a:extLst>
            </p:cNvPr>
            <p:cNvGrpSpPr/>
            <p:nvPr/>
          </p:nvGrpSpPr>
          <p:grpSpPr>
            <a:xfrm>
              <a:off x="7435169" y="1684982"/>
              <a:ext cx="3545877" cy="396332"/>
              <a:chOff x="8000500" y="2198968"/>
              <a:chExt cx="3545877" cy="396332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594F88-C311-488B-BA36-71D9D1817CF3}"/>
                  </a:ext>
                </a:extLst>
              </p:cNvPr>
              <p:cNvSpPr/>
              <p:nvPr/>
            </p:nvSpPr>
            <p:spPr>
              <a:xfrm>
                <a:off x="8000500" y="2229540"/>
                <a:ext cx="365760" cy="365760"/>
              </a:xfrm>
              <a:prstGeom prst="rect">
                <a:avLst/>
              </a:prstGeom>
              <a:solidFill>
                <a:srgbClr val="B7E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17FB78-E4AC-4192-A453-2A6A6D884FE5}"/>
                  </a:ext>
                </a:extLst>
              </p:cNvPr>
              <p:cNvSpPr txBox="1"/>
              <p:nvPr/>
            </p:nvSpPr>
            <p:spPr>
              <a:xfrm>
                <a:off x="8454043" y="2198968"/>
                <a:ext cx="3092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</a:rPr>
                  <a:t>Device emulation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2F859A5-BF01-4AEC-9430-54ADDB72601A}"/>
                </a:ext>
              </a:extLst>
            </p:cNvPr>
            <p:cNvGrpSpPr/>
            <p:nvPr/>
          </p:nvGrpSpPr>
          <p:grpSpPr>
            <a:xfrm>
              <a:off x="7435169" y="2174195"/>
              <a:ext cx="3545877" cy="393432"/>
              <a:chOff x="8000500" y="2911022"/>
              <a:chExt cx="3545877" cy="39343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07F4929-DB2F-4762-AF6C-76E643F5F216}"/>
                  </a:ext>
                </a:extLst>
              </p:cNvPr>
              <p:cNvSpPr/>
              <p:nvPr/>
            </p:nvSpPr>
            <p:spPr>
              <a:xfrm>
                <a:off x="8000500" y="2938694"/>
                <a:ext cx="365760" cy="365760"/>
              </a:xfrm>
              <a:prstGeom prst="rect">
                <a:avLst/>
              </a:prstGeom>
              <a:solidFill>
                <a:srgbClr val="6FC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ED7D93-8D1B-4B56-9E45-6FEBB096D7EF}"/>
                  </a:ext>
                </a:extLst>
              </p:cNvPr>
              <p:cNvSpPr txBox="1"/>
              <p:nvPr/>
            </p:nvSpPr>
            <p:spPr>
              <a:xfrm>
                <a:off x="8454043" y="2911022"/>
                <a:ext cx="3092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</a:rPr>
                  <a:t>Para virtualization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3A57A38-7156-4092-9B54-A655816BED8D}"/>
                </a:ext>
              </a:extLst>
            </p:cNvPr>
            <p:cNvGrpSpPr/>
            <p:nvPr/>
          </p:nvGrpSpPr>
          <p:grpSpPr>
            <a:xfrm>
              <a:off x="7435169" y="3174494"/>
              <a:ext cx="3545877" cy="421104"/>
              <a:chOff x="8000500" y="4231994"/>
              <a:chExt cx="3545877" cy="42110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6D6512-9663-4D3D-A652-B62B97FFA036}"/>
                  </a:ext>
                </a:extLst>
              </p:cNvPr>
              <p:cNvSpPr/>
              <p:nvPr/>
            </p:nvSpPr>
            <p:spPr>
              <a:xfrm>
                <a:off x="8000500" y="4287338"/>
                <a:ext cx="365760" cy="365760"/>
              </a:xfrm>
              <a:prstGeom prst="rect">
                <a:avLst/>
              </a:prstGeom>
              <a:solidFill>
                <a:srgbClr val="CAD4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1B52F7-C215-485B-B72C-5C23CAD1A3E1}"/>
                  </a:ext>
                </a:extLst>
              </p:cNvPr>
              <p:cNvSpPr txBox="1"/>
              <p:nvPr/>
            </p:nvSpPr>
            <p:spPr>
              <a:xfrm>
                <a:off x="8454043" y="4231994"/>
                <a:ext cx="3092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</a:rPr>
                  <a:t>Direct device assignment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3597F4E-9CD5-4D2E-ACEE-05FDA85C5DAF}"/>
                </a:ext>
              </a:extLst>
            </p:cNvPr>
            <p:cNvGrpSpPr/>
            <p:nvPr/>
          </p:nvGrpSpPr>
          <p:grpSpPr>
            <a:xfrm>
              <a:off x="7435169" y="2660508"/>
              <a:ext cx="3545877" cy="421105"/>
              <a:chOff x="8000500" y="3575029"/>
              <a:chExt cx="3545877" cy="42110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2FE38A6-2EB6-44BE-B40D-D52F779452B4}"/>
                  </a:ext>
                </a:extLst>
              </p:cNvPr>
              <p:cNvSpPr/>
              <p:nvPr/>
            </p:nvSpPr>
            <p:spPr>
              <a:xfrm>
                <a:off x="8000500" y="3630374"/>
                <a:ext cx="365760" cy="3657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70F101F-AC44-4F1E-AEE8-9DD43C754456}"/>
                  </a:ext>
                </a:extLst>
              </p:cNvPr>
              <p:cNvSpPr txBox="1"/>
              <p:nvPr/>
            </p:nvSpPr>
            <p:spPr>
              <a:xfrm>
                <a:off x="8454043" y="3575029"/>
                <a:ext cx="3092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</a:rPr>
                  <a:t>SR-IOV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7529AA1-6EB4-430D-BCE4-586AB8E1B380}"/>
                </a:ext>
              </a:extLst>
            </p:cNvPr>
            <p:cNvGrpSpPr/>
            <p:nvPr/>
          </p:nvGrpSpPr>
          <p:grpSpPr>
            <a:xfrm>
              <a:off x="7435169" y="3688480"/>
              <a:ext cx="3545877" cy="397349"/>
              <a:chOff x="8000500" y="4912714"/>
              <a:chExt cx="3545877" cy="39734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CB354D8-AFD1-4723-B123-9A88244E2491}"/>
                  </a:ext>
                </a:extLst>
              </p:cNvPr>
              <p:cNvSpPr/>
              <p:nvPr/>
            </p:nvSpPr>
            <p:spPr>
              <a:xfrm>
                <a:off x="8000500" y="4944303"/>
                <a:ext cx="365760" cy="365760"/>
              </a:xfrm>
              <a:prstGeom prst="rect">
                <a:avLst/>
              </a:prstGeom>
              <a:solidFill>
                <a:srgbClr val="C8F0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415278-96C6-4A8D-8D7D-F4F84BD6E18E}"/>
                  </a:ext>
                </a:extLst>
              </p:cNvPr>
              <p:cNvSpPr txBox="1"/>
              <p:nvPr/>
            </p:nvSpPr>
            <p:spPr>
              <a:xfrm>
                <a:off x="8454043" y="4912714"/>
                <a:ext cx="3092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</a:rPr>
                  <a:t>SIOV</a:t>
                </a:r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430A1D0-28BB-4BF6-866E-ACCF87AEA1A3}"/>
              </a:ext>
            </a:extLst>
          </p:cNvPr>
          <p:cNvSpPr/>
          <p:nvPr/>
        </p:nvSpPr>
        <p:spPr>
          <a:xfrm>
            <a:off x="5025392" y="3346263"/>
            <a:ext cx="3898765" cy="876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Scalability: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Sharing of I/O devices across different VMs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Performance: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How fast guest OS can access device       </a:t>
            </a:r>
          </a:p>
        </p:txBody>
      </p:sp>
    </p:spTree>
    <p:extLst>
      <p:ext uri="{BB962C8B-B14F-4D97-AF65-F5344CB8AC3E}">
        <p14:creationId xmlns:p14="http://schemas.microsoft.com/office/powerpoint/2010/main" val="328316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SIOV Architecture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3296" y="4876187"/>
            <a:ext cx="348712" cy="267313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4" y="4918166"/>
            <a:ext cx="176824" cy="176824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7684476" y="4895271"/>
            <a:ext cx="117213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@twitter handle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8537C0-16B6-4E5F-895F-6315FA857818}"/>
              </a:ext>
            </a:extLst>
          </p:cNvPr>
          <p:cNvSpPr/>
          <p:nvPr/>
        </p:nvSpPr>
        <p:spPr>
          <a:xfrm>
            <a:off x="-54464" y="4567042"/>
            <a:ext cx="8369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VDCM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Virtual Device Composition Module  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Assignable Device Interface  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BR: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Backend Resources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795138-1197-4453-B304-350E3FBBC6BD}"/>
              </a:ext>
            </a:extLst>
          </p:cNvPr>
          <p:cNvGrpSpPr/>
          <p:nvPr/>
        </p:nvGrpSpPr>
        <p:grpSpPr>
          <a:xfrm>
            <a:off x="321611" y="872861"/>
            <a:ext cx="7531527" cy="3588757"/>
            <a:chOff x="321611" y="872861"/>
            <a:chExt cx="7531527" cy="358875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6F1109-9BE9-457B-AC9E-3741447213E9}"/>
                </a:ext>
              </a:extLst>
            </p:cNvPr>
            <p:cNvSpPr/>
            <p:nvPr/>
          </p:nvSpPr>
          <p:spPr>
            <a:xfrm>
              <a:off x="321611" y="872861"/>
              <a:ext cx="7531527" cy="3588757"/>
            </a:xfrm>
            <a:prstGeom prst="rect">
              <a:avLst/>
            </a:prstGeom>
            <a:solidFill>
              <a:srgbClr val="E1E1E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213">
              <a:extLst>
                <a:ext uri="{FF2B5EF4-FFF2-40B4-BE49-F238E27FC236}">
                  <a16:creationId xmlns:a16="http://schemas.microsoft.com/office/drawing/2014/main" id="{7D89342F-CF15-49AC-8EE2-FA5B71A161D0}"/>
                </a:ext>
              </a:extLst>
            </p:cNvPr>
            <p:cNvSpPr/>
            <p:nvPr/>
          </p:nvSpPr>
          <p:spPr>
            <a:xfrm>
              <a:off x="521926" y="2155275"/>
              <a:ext cx="7195106" cy="11056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214">
              <a:extLst>
                <a:ext uri="{FF2B5EF4-FFF2-40B4-BE49-F238E27FC236}">
                  <a16:creationId xmlns:a16="http://schemas.microsoft.com/office/drawing/2014/main" id="{6FBE740B-AE7A-4099-ADDB-4AE7AB0E9DBA}"/>
                </a:ext>
              </a:extLst>
            </p:cNvPr>
            <p:cNvSpPr/>
            <p:nvPr/>
          </p:nvSpPr>
          <p:spPr>
            <a:xfrm>
              <a:off x="521926" y="3343101"/>
              <a:ext cx="7195106" cy="98904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224">
              <a:extLst>
                <a:ext uri="{FF2B5EF4-FFF2-40B4-BE49-F238E27FC236}">
                  <a16:creationId xmlns:a16="http://schemas.microsoft.com/office/drawing/2014/main" id="{ADE2F12E-3551-43BF-A44F-2FA084D36F1B}"/>
                </a:ext>
              </a:extLst>
            </p:cNvPr>
            <p:cNvSpPr/>
            <p:nvPr/>
          </p:nvSpPr>
          <p:spPr>
            <a:xfrm>
              <a:off x="981859" y="4036408"/>
              <a:ext cx="628843" cy="2195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 1</a:t>
              </a:r>
            </a:p>
          </p:txBody>
        </p:sp>
        <p:sp>
          <p:nvSpPr>
            <p:cNvPr id="14" name="Rounded Rectangle 225">
              <a:extLst>
                <a:ext uri="{FF2B5EF4-FFF2-40B4-BE49-F238E27FC236}">
                  <a16:creationId xmlns:a16="http://schemas.microsoft.com/office/drawing/2014/main" id="{7F86C4AB-D824-4010-BCC3-C22BA01087EB}"/>
                </a:ext>
              </a:extLst>
            </p:cNvPr>
            <p:cNvSpPr/>
            <p:nvPr/>
          </p:nvSpPr>
          <p:spPr>
            <a:xfrm>
              <a:off x="1740296" y="4036408"/>
              <a:ext cx="628843" cy="2195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 2</a:t>
              </a:r>
            </a:p>
          </p:txBody>
        </p:sp>
        <p:sp>
          <p:nvSpPr>
            <p:cNvPr id="15" name="Rounded Rectangle 226">
              <a:extLst>
                <a:ext uri="{FF2B5EF4-FFF2-40B4-BE49-F238E27FC236}">
                  <a16:creationId xmlns:a16="http://schemas.microsoft.com/office/drawing/2014/main" id="{6664286A-3B7F-4E47-9F57-69FD29124A87}"/>
                </a:ext>
              </a:extLst>
            </p:cNvPr>
            <p:cNvSpPr/>
            <p:nvPr/>
          </p:nvSpPr>
          <p:spPr>
            <a:xfrm>
              <a:off x="3682218" y="4036408"/>
              <a:ext cx="628843" cy="2195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 4</a:t>
              </a:r>
            </a:p>
          </p:txBody>
        </p:sp>
        <p:sp>
          <p:nvSpPr>
            <p:cNvPr id="16" name="Rounded Rectangle 227">
              <a:extLst>
                <a:ext uri="{FF2B5EF4-FFF2-40B4-BE49-F238E27FC236}">
                  <a16:creationId xmlns:a16="http://schemas.microsoft.com/office/drawing/2014/main" id="{AC0BB3FD-2F4D-47D9-A6F6-8CC3EA102DEC}"/>
                </a:ext>
              </a:extLst>
            </p:cNvPr>
            <p:cNvSpPr/>
            <p:nvPr/>
          </p:nvSpPr>
          <p:spPr>
            <a:xfrm>
              <a:off x="2977566" y="4036408"/>
              <a:ext cx="628843" cy="2195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 3</a:t>
              </a:r>
            </a:p>
          </p:txBody>
        </p:sp>
        <p:sp>
          <p:nvSpPr>
            <p:cNvPr id="17" name="Rounded Rectangle 228">
              <a:extLst>
                <a:ext uri="{FF2B5EF4-FFF2-40B4-BE49-F238E27FC236}">
                  <a16:creationId xmlns:a16="http://schemas.microsoft.com/office/drawing/2014/main" id="{897DE5F7-0DCD-4518-9C24-EF45C17FEA29}"/>
                </a:ext>
              </a:extLst>
            </p:cNvPr>
            <p:cNvSpPr/>
            <p:nvPr/>
          </p:nvSpPr>
          <p:spPr>
            <a:xfrm>
              <a:off x="6754706" y="4036408"/>
              <a:ext cx="628843" cy="2195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 K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ECA43BD-1158-4875-AAE0-9AFFE0F402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4396" y="1952617"/>
              <a:ext cx="1773" cy="15484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EE9F0B-D675-4E74-B295-2CD5E3310B8E}"/>
                </a:ext>
              </a:extLst>
            </p:cNvPr>
            <p:cNvCxnSpPr/>
            <p:nvPr/>
          </p:nvCxnSpPr>
          <p:spPr>
            <a:xfrm>
              <a:off x="1873125" y="1956490"/>
              <a:ext cx="0" cy="15389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2E2B56-6F6A-4C02-A864-15FE7E50C2D5}"/>
                </a:ext>
              </a:extLst>
            </p:cNvPr>
            <p:cNvCxnSpPr/>
            <p:nvPr/>
          </p:nvCxnSpPr>
          <p:spPr>
            <a:xfrm>
              <a:off x="3633824" y="1916016"/>
              <a:ext cx="0" cy="15389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EB29691-F240-4BA9-86FB-3453DCCCDC89}"/>
                </a:ext>
              </a:extLst>
            </p:cNvPr>
            <p:cNvCxnSpPr/>
            <p:nvPr/>
          </p:nvCxnSpPr>
          <p:spPr>
            <a:xfrm>
              <a:off x="7109415" y="1970752"/>
              <a:ext cx="0" cy="15389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E3C870F-282C-4A34-8376-4B720ED6DE15}"/>
                </a:ext>
              </a:extLst>
            </p:cNvPr>
            <p:cNvCxnSpPr/>
            <p:nvPr/>
          </p:nvCxnSpPr>
          <p:spPr>
            <a:xfrm>
              <a:off x="1231779" y="1834422"/>
              <a:ext cx="0" cy="79313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36B438B-7854-4568-A7FD-D1E0F928D198}"/>
                </a:ext>
              </a:extLst>
            </p:cNvPr>
            <p:cNvCxnSpPr/>
            <p:nvPr/>
          </p:nvCxnSpPr>
          <p:spPr>
            <a:xfrm>
              <a:off x="3155489" y="1834422"/>
              <a:ext cx="0" cy="79313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1D615DC-787A-4FF3-86B0-65CD3E742F4C}"/>
                </a:ext>
              </a:extLst>
            </p:cNvPr>
            <p:cNvCxnSpPr/>
            <p:nvPr/>
          </p:nvCxnSpPr>
          <p:spPr>
            <a:xfrm>
              <a:off x="6419171" y="1834422"/>
              <a:ext cx="0" cy="79313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644CA76-5F1C-4C27-A89C-2F7D2D9AE50D}"/>
                </a:ext>
              </a:extLst>
            </p:cNvPr>
            <p:cNvCxnSpPr/>
            <p:nvPr/>
          </p:nvCxnSpPr>
          <p:spPr>
            <a:xfrm flipH="1">
              <a:off x="1296280" y="3837621"/>
              <a:ext cx="88585" cy="1987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DEF8E21-3E9B-4C8A-BC59-B3B983461ABA}"/>
                </a:ext>
              </a:extLst>
            </p:cNvPr>
            <p:cNvCxnSpPr/>
            <p:nvPr/>
          </p:nvCxnSpPr>
          <p:spPr>
            <a:xfrm>
              <a:off x="1969417" y="3844954"/>
              <a:ext cx="85302" cy="1875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0A17C3F-D42D-49AF-B504-7942AB8A246D}"/>
                </a:ext>
              </a:extLst>
            </p:cNvPr>
            <p:cNvCxnSpPr/>
            <p:nvPr/>
          </p:nvCxnSpPr>
          <p:spPr>
            <a:xfrm>
              <a:off x="7109415" y="3837621"/>
              <a:ext cx="0" cy="1949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765EFA-87B3-435D-B1FD-910A6C08C378}"/>
                </a:ext>
              </a:extLst>
            </p:cNvPr>
            <p:cNvSpPr txBox="1"/>
            <p:nvPr/>
          </p:nvSpPr>
          <p:spPr>
            <a:xfrm rot="16200000">
              <a:off x="3288425" y="2557431"/>
              <a:ext cx="870839" cy="206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FAST PATH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1413F8-23B9-497A-896B-DC46FB4350A8}"/>
                </a:ext>
              </a:extLst>
            </p:cNvPr>
            <p:cNvSpPr txBox="1"/>
            <p:nvPr/>
          </p:nvSpPr>
          <p:spPr>
            <a:xfrm>
              <a:off x="4708131" y="1612059"/>
              <a:ext cx="1512654" cy="320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…..………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608A24-8D49-42B2-94F9-8525317ADCE8}"/>
                </a:ext>
              </a:extLst>
            </p:cNvPr>
            <p:cNvSpPr txBox="1"/>
            <p:nvPr/>
          </p:nvSpPr>
          <p:spPr>
            <a:xfrm>
              <a:off x="4814807" y="3497206"/>
              <a:ext cx="1339997" cy="320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……………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235C15F-23E4-4C5D-B50E-83136D46C6FE}"/>
                </a:ext>
              </a:extLst>
            </p:cNvPr>
            <p:cNvSpPr txBox="1"/>
            <p:nvPr/>
          </p:nvSpPr>
          <p:spPr>
            <a:xfrm>
              <a:off x="4963833" y="3861477"/>
              <a:ext cx="1250931" cy="320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…………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143EEC-3549-4C52-B3B3-34ADC2863305}"/>
                </a:ext>
              </a:extLst>
            </p:cNvPr>
            <p:cNvSpPr txBox="1"/>
            <p:nvPr/>
          </p:nvSpPr>
          <p:spPr>
            <a:xfrm>
              <a:off x="4295243" y="3410193"/>
              <a:ext cx="1647275" cy="26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AN SIOV DEVICE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39F8ED-CE31-4A8A-9873-4F2411653582}"/>
                </a:ext>
              </a:extLst>
            </p:cNvPr>
            <p:cNvSpPr txBox="1"/>
            <p:nvPr/>
          </p:nvSpPr>
          <p:spPr>
            <a:xfrm>
              <a:off x="4507595" y="2227206"/>
              <a:ext cx="1553946" cy="26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HOST VMM S/W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4FA928-4FD0-402F-866C-813378B69B42}"/>
                </a:ext>
              </a:extLst>
            </p:cNvPr>
            <p:cNvSpPr txBox="1"/>
            <p:nvPr/>
          </p:nvSpPr>
          <p:spPr>
            <a:xfrm rot="16200000">
              <a:off x="2590176" y="2188732"/>
              <a:ext cx="870839" cy="206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SLOW PATH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C433D6-7BC9-47AC-B2D7-02D92B95A7E2}"/>
                </a:ext>
              </a:extLst>
            </p:cNvPr>
            <p:cNvSpPr txBox="1"/>
            <p:nvPr/>
          </p:nvSpPr>
          <p:spPr>
            <a:xfrm rot="16200000">
              <a:off x="5882177" y="2188732"/>
              <a:ext cx="870839" cy="206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SLOW PATH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3C89E1A-3624-4A88-8226-BF547B9E85C0}"/>
                </a:ext>
              </a:extLst>
            </p:cNvPr>
            <p:cNvSpPr txBox="1"/>
            <p:nvPr/>
          </p:nvSpPr>
          <p:spPr>
            <a:xfrm rot="16200000">
              <a:off x="6759408" y="2525577"/>
              <a:ext cx="870839" cy="206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FAST PATH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5E6D51-A613-4688-A444-0EDCABC5AF6B}"/>
                </a:ext>
              </a:extLst>
            </p:cNvPr>
            <p:cNvSpPr txBox="1"/>
            <p:nvPr/>
          </p:nvSpPr>
          <p:spPr>
            <a:xfrm rot="16200000">
              <a:off x="1518191" y="2588173"/>
              <a:ext cx="870839" cy="206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FAST PATH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138C2EE-E4BA-4E13-9FE9-19A8EE768BC7}"/>
                </a:ext>
              </a:extLst>
            </p:cNvPr>
            <p:cNvSpPr txBox="1"/>
            <p:nvPr/>
          </p:nvSpPr>
          <p:spPr>
            <a:xfrm rot="16200000">
              <a:off x="1147344" y="2579947"/>
              <a:ext cx="870839" cy="206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FAST PATH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7BB60D-0675-4E6E-AAB4-D33E59DE8639}"/>
                </a:ext>
              </a:extLst>
            </p:cNvPr>
            <p:cNvSpPr txBox="1"/>
            <p:nvPr/>
          </p:nvSpPr>
          <p:spPr>
            <a:xfrm rot="16200000">
              <a:off x="654356" y="2188732"/>
              <a:ext cx="870839" cy="206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SLOW PATH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0ABE64F-14BD-4BD1-A299-ED30FCCF8D23}"/>
                </a:ext>
              </a:extLst>
            </p:cNvPr>
            <p:cNvSpPr/>
            <p:nvPr/>
          </p:nvSpPr>
          <p:spPr>
            <a:xfrm>
              <a:off x="723719" y="2661561"/>
              <a:ext cx="708310" cy="355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VDCM</a:t>
              </a: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9171897-9C94-4569-BEA3-E4A992D6A575}"/>
                </a:ext>
              </a:extLst>
            </p:cNvPr>
            <p:cNvSpPr/>
            <p:nvPr/>
          </p:nvSpPr>
          <p:spPr>
            <a:xfrm>
              <a:off x="2676912" y="2661561"/>
              <a:ext cx="708310" cy="355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VDCM</a:t>
              </a: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02AEAC0-D5A9-4851-9CF1-B5E827490ABC}"/>
                </a:ext>
              </a:extLst>
            </p:cNvPr>
            <p:cNvSpPr/>
            <p:nvPr/>
          </p:nvSpPr>
          <p:spPr>
            <a:xfrm>
              <a:off x="6057666" y="2661561"/>
              <a:ext cx="708310" cy="355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VDCM</a:t>
              </a: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933600F-01D7-443A-A7A3-CEE1DBC2C34F}"/>
                </a:ext>
              </a:extLst>
            </p:cNvPr>
            <p:cNvSpPr txBox="1"/>
            <p:nvPr/>
          </p:nvSpPr>
          <p:spPr>
            <a:xfrm>
              <a:off x="819527" y="1034973"/>
              <a:ext cx="1290643" cy="9201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GUEST 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6480C2-636E-46E9-BF2E-59ABFC6DC8C6}"/>
                </a:ext>
              </a:extLst>
            </p:cNvPr>
            <p:cNvSpPr txBox="1"/>
            <p:nvPr/>
          </p:nvSpPr>
          <p:spPr>
            <a:xfrm>
              <a:off x="2696199" y="1034973"/>
              <a:ext cx="1290643" cy="9201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GUEST 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0A965D3-95A7-4B89-80C1-A2AD5CA2D9B3}"/>
                </a:ext>
              </a:extLst>
            </p:cNvPr>
            <p:cNvSpPr txBox="1"/>
            <p:nvPr/>
          </p:nvSpPr>
          <p:spPr>
            <a:xfrm>
              <a:off x="6071695" y="1034973"/>
              <a:ext cx="1290643" cy="9201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GUEST 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AE84FCD-CA5A-4211-997F-D921420982AD}"/>
                </a:ext>
              </a:extLst>
            </p:cNvPr>
            <p:cNvSpPr txBox="1"/>
            <p:nvPr/>
          </p:nvSpPr>
          <p:spPr>
            <a:xfrm>
              <a:off x="1026268" y="1461217"/>
              <a:ext cx="871472" cy="3470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VIRTUAL DEVICE 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9376019-9215-48E2-A348-8F846F842489}"/>
                </a:ext>
              </a:extLst>
            </p:cNvPr>
            <p:cNvSpPr txBox="1"/>
            <p:nvPr/>
          </p:nvSpPr>
          <p:spPr>
            <a:xfrm>
              <a:off x="6290827" y="1461217"/>
              <a:ext cx="871472" cy="3470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VIRTUAL DEVICE 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F11845-A8FE-4B9F-8334-76316A67007D}"/>
                </a:ext>
              </a:extLst>
            </p:cNvPr>
            <p:cNvSpPr txBox="1"/>
            <p:nvPr/>
          </p:nvSpPr>
          <p:spPr>
            <a:xfrm>
              <a:off x="2942547" y="1461217"/>
              <a:ext cx="871472" cy="3470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VIRTUAL DEVICE 2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A6800B3-BDFF-457B-8D37-D52BE7F73FA5}"/>
                </a:ext>
              </a:extLst>
            </p:cNvPr>
            <p:cNvCxnSpPr/>
            <p:nvPr/>
          </p:nvCxnSpPr>
          <p:spPr>
            <a:xfrm flipH="1">
              <a:off x="3468972" y="3837621"/>
              <a:ext cx="88585" cy="1987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F1690D4-455F-4A03-8152-E51E8CA99111}"/>
                </a:ext>
              </a:extLst>
            </p:cNvPr>
            <p:cNvCxnSpPr/>
            <p:nvPr/>
          </p:nvCxnSpPr>
          <p:spPr>
            <a:xfrm>
              <a:off x="3734354" y="3844954"/>
              <a:ext cx="85302" cy="1875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219">
              <a:extLst>
                <a:ext uri="{FF2B5EF4-FFF2-40B4-BE49-F238E27FC236}">
                  <a16:creationId xmlns:a16="http://schemas.microsoft.com/office/drawing/2014/main" id="{FF9CBB8C-5B1F-48A9-B864-7977495CD1CD}"/>
                </a:ext>
              </a:extLst>
            </p:cNvPr>
            <p:cNvSpPr/>
            <p:nvPr/>
          </p:nvSpPr>
          <p:spPr>
            <a:xfrm>
              <a:off x="1131672" y="3554680"/>
              <a:ext cx="451673" cy="3421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 1</a:t>
              </a:r>
            </a:p>
          </p:txBody>
        </p:sp>
        <p:sp>
          <p:nvSpPr>
            <p:cNvPr id="53" name="Rounded Rectangle 220">
              <a:extLst>
                <a:ext uri="{FF2B5EF4-FFF2-40B4-BE49-F238E27FC236}">
                  <a16:creationId xmlns:a16="http://schemas.microsoft.com/office/drawing/2014/main" id="{69432EB8-4186-4381-9B86-9ABB4B38F732}"/>
                </a:ext>
              </a:extLst>
            </p:cNvPr>
            <p:cNvSpPr/>
            <p:nvPr/>
          </p:nvSpPr>
          <p:spPr>
            <a:xfrm>
              <a:off x="1712940" y="3554680"/>
              <a:ext cx="451673" cy="3421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</a:rPr>
                <a:t>ADI 2</a:t>
              </a:r>
            </a:p>
          </p:txBody>
        </p:sp>
        <p:sp>
          <p:nvSpPr>
            <p:cNvPr id="54" name="Rounded Rectangle 221">
              <a:extLst>
                <a:ext uri="{FF2B5EF4-FFF2-40B4-BE49-F238E27FC236}">
                  <a16:creationId xmlns:a16="http://schemas.microsoft.com/office/drawing/2014/main" id="{E76E06DA-15B7-4D2C-97DF-F82ECC91788A}"/>
                </a:ext>
              </a:extLst>
            </p:cNvPr>
            <p:cNvSpPr/>
            <p:nvPr/>
          </p:nvSpPr>
          <p:spPr>
            <a:xfrm>
              <a:off x="3420119" y="3554680"/>
              <a:ext cx="451673" cy="3421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 3</a:t>
              </a:r>
            </a:p>
          </p:txBody>
        </p:sp>
        <p:sp>
          <p:nvSpPr>
            <p:cNvPr id="55" name="Rounded Rectangle 223">
              <a:extLst>
                <a:ext uri="{FF2B5EF4-FFF2-40B4-BE49-F238E27FC236}">
                  <a16:creationId xmlns:a16="http://schemas.microsoft.com/office/drawing/2014/main" id="{3304C754-11E3-4805-94E2-FE2AB04C3215}"/>
                </a:ext>
              </a:extLst>
            </p:cNvPr>
            <p:cNvSpPr/>
            <p:nvPr/>
          </p:nvSpPr>
          <p:spPr>
            <a:xfrm>
              <a:off x="6856493" y="3554680"/>
              <a:ext cx="505845" cy="3421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 m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EEFCAD7-E68A-47CB-84AA-434D83842E8D}"/>
              </a:ext>
            </a:extLst>
          </p:cNvPr>
          <p:cNvGrpSpPr/>
          <p:nvPr/>
        </p:nvGrpSpPr>
        <p:grpSpPr>
          <a:xfrm>
            <a:off x="7693453" y="2360686"/>
            <a:ext cx="1330616" cy="1272420"/>
            <a:chOff x="9469397" y="3525672"/>
            <a:chExt cx="1906388" cy="127242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0" name="Cloud Callout 111">
              <a:extLst>
                <a:ext uri="{FF2B5EF4-FFF2-40B4-BE49-F238E27FC236}">
                  <a16:creationId xmlns:a16="http://schemas.microsoft.com/office/drawing/2014/main" id="{74891EBE-CA00-4BA5-BF66-16920053B53D}"/>
                </a:ext>
              </a:extLst>
            </p:cNvPr>
            <p:cNvSpPr/>
            <p:nvPr/>
          </p:nvSpPr>
          <p:spPr>
            <a:xfrm>
              <a:off x="9469397" y="3525672"/>
              <a:ext cx="1906388" cy="1272420"/>
            </a:xfrm>
            <a:prstGeom prst="cloudCallout">
              <a:avLst>
                <a:gd name="adj1" fmla="val -76070"/>
                <a:gd name="adj2" fmla="val 672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34D7D05-C197-4EC8-9506-3C25A7062131}"/>
                </a:ext>
              </a:extLst>
            </p:cNvPr>
            <p:cNvSpPr/>
            <p:nvPr/>
          </p:nvSpPr>
          <p:spPr>
            <a:xfrm>
              <a:off x="9538623" y="3712077"/>
              <a:ext cx="1642114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Each ADI may use multiple interrupts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129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SIOV Devices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4" y="4918166"/>
            <a:ext cx="176824" cy="176824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7684476" y="4895271"/>
            <a:ext cx="117213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@twitter handle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3296" y="4876187"/>
            <a:ext cx="348712" cy="267313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1" name="Down Arrow 36">
            <a:extLst>
              <a:ext uri="{FF2B5EF4-FFF2-40B4-BE49-F238E27FC236}">
                <a16:creationId xmlns:a16="http://schemas.microsoft.com/office/drawing/2014/main" id="{B9FB31BC-9769-4490-88AC-FCA92FA6DFE2}"/>
              </a:ext>
            </a:extLst>
          </p:cNvPr>
          <p:cNvSpPr/>
          <p:nvPr/>
        </p:nvSpPr>
        <p:spPr>
          <a:xfrm>
            <a:off x="6619256" y="2470938"/>
            <a:ext cx="145332" cy="58505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C1524E-2AEF-4E3F-9A3D-7C4B1E923C78}"/>
              </a:ext>
            </a:extLst>
          </p:cNvPr>
          <p:cNvSpPr/>
          <p:nvPr/>
        </p:nvSpPr>
        <p:spPr>
          <a:xfrm>
            <a:off x="5412660" y="3268464"/>
            <a:ext cx="2629181" cy="748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INTERRUPT MESSAGE STORE (IMS)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229D50A8-3DF5-4B46-A572-2F53F5C18C2E}"/>
              </a:ext>
            </a:extLst>
          </p:cNvPr>
          <p:cNvSpPr/>
          <p:nvPr/>
        </p:nvSpPr>
        <p:spPr>
          <a:xfrm rot="10800000">
            <a:off x="4658050" y="912109"/>
            <a:ext cx="653257" cy="3964078"/>
          </a:xfrm>
          <a:prstGeom prst="leftBrace">
            <a:avLst>
              <a:gd name="adj1" fmla="val 0"/>
              <a:gd name="adj2" fmla="val 61767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Cloud Callout 32">
            <a:extLst>
              <a:ext uri="{FF2B5EF4-FFF2-40B4-BE49-F238E27FC236}">
                <a16:creationId xmlns:a16="http://schemas.microsoft.com/office/drawing/2014/main" id="{067828B2-30FD-4323-9B6D-61321652F6A4}"/>
              </a:ext>
            </a:extLst>
          </p:cNvPr>
          <p:cNvSpPr/>
          <p:nvPr/>
        </p:nvSpPr>
        <p:spPr>
          <a:xfrm>
            <a:off x="5796705" y="829262"/>
            <a:ext cx="1861090" cy="1368006"/>
          </a:xfrm>
          <a:prstGeom prst="cloudCallout">
            <a:avLst>
              <a:gd name="adj1" fmla="val -72220"/>
              <a:gd name="adj2" fmla="val 489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Is there a matching interrupt mechanism?</a:t>
            </a:r>
          </a:p>
        </p:txBody>
      </p:sp>
      <p:sp>
        <p:nvSpPr>
          <p:cNvPr id="15" name="Freeform 42">
            <a:extLst>
              <a:ext uri="{FF2B5EF4-FFF2-40B4-BE49-F238E27FC236}">
                <a16:creationId xmlns:a16="http://schemas.microsoft.com/office/drawing/2014/main" id="{1A3DE84B-9790-4094-B71F-784D74874C2B}"/>
              </a:ext>
            </a:extLst>
          </p:cNvPr>
          <p:cNvSpPr/>
          <p:nvPr/>
        </p:nvSpPr>
        <p:spPr>
          <a:xfrm>
            <a:off x="1672231" y="2232181"/>
            <a:ext cx="1658401" cy="1338826"/>
          </a:xfrm>
          <a:custGeom>
            <a:avLst/>
            <a:gdLst>
              <a:gd name="connsiteX0" fmla="*/ 0 w 2156061"/>
              <a:gd name="connsiteY0" fmla="*/ 832729 h 1665458"/>
              <a:gd name="connsiteX1" fmla="*/ 475821 w 2156061"/>
              <a:gd name="connsiteY1" fmla="*/ 0 h 1665458"/>
              <a:gd name="connsiteX2" fmla="*/ 1680240 w 2156061"/>
              <a:gd name="connsiteY2" fmla="*/ 0 h 1665458"/>
              <a:gd name="connsiteX3" fmla="*/ 2156061 w 2156061"/>
              <a:gd name="connsiteY3" fmla="*/ 832729 h 1665458"/>
              <a:gd name="connsiteX4" fmla="*/ 1680240 w 2156061"/>
              <a:gd name="connsiteY4" fmla="*/ 1665458 h 1665458"/>
              <a:gd name="connsiteX5" fmla="*/ 475821 w 2156061"/>
              <a:gd name="connsiteY5" fmla="*/ 1665458 h 1665458"/>
              <a:gd name="connsiteX6" fmla="*/ 0 w 2156061"/>
              <a:gd name="connsiteY6" fmla="*/ 832729 h 166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061" h="1665458">
                <a:moveTo>
                  <a:pt x="0" y="832729"/>
                </a:moveTo>
                <a:lnTo>
                  <a:pt x="475821" y="0"/>
                </a:lnTo>
                <a:lnTo>
                  <a:pt x="1680240" y="0"/>
                </a:lnTo>
                <a:lnTo>
                  <a:pt x="2156061" y="832729"/>
                </a:lnTo>
                <a:lnTo>
                  <a:pt x="1680240" y="1665458"/>
                </a:lnTo>
                <a:lnTo>
                  <a:pt x="475821" y="1665458"/>
                </a:lnTo>
                <a:lnTo>
                  <a:pt x="0" y="83272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>
                <a:solidFill>
                  <a:schemeClr val="tx1"/>
                </a:solidFill>
                <a:latin typeface="Arial" panose="020B0604020202020204" pitchFamily="34" charset="0"/>
              </a:rPr>
              <a:t>High-performance devices</a:t>
            </a:r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62D7E6D4-AAB3-42DF-B027-38A198747347}"/>
              </a:ext>
            </a:extLst>
          </p:cNvPr>
          <p:cNvSpPr/>
          <p:nvPr/>
        </p:nvSpPr>
        <p:spPr>
          <a:xfrm>
            <a:off x="1847210" y="1039536"/>
            <a:ext cx="1308442" cy="1121532"/>
          </a:xfrm>
          <a:custGeom>
            <a:avLst/>
            <a:gdLst>
              <a:gd name="connsiteX0" fmla="*/ 0 w 1577766"/>
              <a:gd name="connsiteY0" fmla="*/ 682477 h 1364953"/>
              <a:gd name="connsiteX1" fmla="*/ 389967 w 1577766"/>
              <a:gd name="connsiteY1" fmla="*/ 0 h 1364953"/>
              <a:gd name="connsiteX2" fmla="*/ 1187799 w 1577766"/>
              <a:gd name="connsiteY2" fmla="*/ 0 h 1364953"/>
              <a:gd name="connsiteX3" fmla="*/ 1577766 w 1577766"/>
              <a:gd name="connsiteY3" fmla="*/ 682477 h 1364953"/>
              <a:gd name="connsiteX4" fmla="*/ 1187799 w 1577766"/>
              <a:gd name="connsiteY4" fmla="*/ 1364953 h 1364953"/>
              <a:gd name="connsiteX5" fmla="*/ 389967 w 1577766"/>
              <a:gd name="connsiteY5" fmla="*/ 1364953 h 1364953"/>
              <a:gd name="connsiteX6" fmla="*/ 0 w 1577766"/>
              <a:gd name="connsiteY6" fmla="*/ 682477 h 136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766" h="1364953">
                <a:moveTo>
                  <a:pt x="0" y="682477"/>
                </a:moveTo>
                <a:lnTo>
                  <a:pt x="389967" y="0"/>
                </a:lnTo>
                <a:lnTo>
                  <a:pt x="1187799" y="0"/>
                </a:lnTo>
                <a:lnTo>
                  <a:pt x="1577766" y="682477"/>
                </a:lnTo>
                <a:lnTo>
                  <a:pt x="1187799" y="1364953"/>
                </a:lnTo>
                <a:lnTo>
                  <a:pt x="389967" y="1364953"/>
                </a:lnTo>
                <a:lnTo>
                  <a:pt x="0" y="68247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GPU devices</a:t>
            </a:r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58ABE651-3B4C-4FDA-A623-F98A489427AA}"/>
              </a:ext>
            </a:extLst>
          </p:cNvPr>
          <p:cNvSpPr/>
          <p:nvPr/>
        </p:nvSpPr>
        <p:spPr>
          <a:xfrm>
            <a:off x="3054819" y="1662200"/>
            <a:ext cx="1308442" cy="1121532"/>
          </a:xfrm>
          <a:custGeom>
            <a:avLst/>
            <a:gdLst>
              <a:gd name="connsiteX0" fmla="*/ 0 w 1577766"/>
              <a:gd name="connsiteY0" fmla="*/ 682477 h 1364953"/>
              <a:gd name="connsiteX1" fmla="*/ 389967 w 1577766"/>
              <a:gd name="connsiteY1" fmla="*/ 0 h 1364953"/>
              <a:gd name="connsiteX2" fmla="*/ 1187799 w 1577766"/>
              <a:gd name="connsiteY2" fmla="*/ 0 h 1364953"/>
              <a:gd name="connsiteX3" fmla="*/ 1577766 w 1577766"/>
              <a:gd name="connsiteY3" fmla="*/ 682477 h 1364953"/>
              <a:gd name="connsiteX4" fmla="*/ 1187799 w 1577766"/>
              <a:gd name="connsiteY4" fmla="*/ 1364953 h 1364953"/>
              <a:gd name="connsiteX5" fmla="*/ 389967 w 1577766"/>
              <a:gd name="connsiteY5" fmla="*/ 1364953 h 1364953"/>
              <a:gd name="connsiteX6" fmla="*/ 0 w 1577766"/>
              <a:gd name="connsiteY6" fmla="*/ 682477 h 136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766" h="1364953">
                <a:moveTo>
                  <a:pt x="0" y="682477"/>
                </a:moveTo>
                <a:lnTo>
                  <a:pt x="389967" y="0"/>
                </a:lnTo>
                <a:lnTo>
                  <a:pt x="1187799" y="0"/>
                </a:lnTo>
                <a:lnTo>
                  <a:pt x="1577766" y="682477"/>
                </a:lnTo>
                <a:lnTo>
                  <a:pt x="1187799" y="1364953"/>
                </a:lnTo>
                <a:lnTo>
                  <a:pt x="389967" y="1364953"/>
                </a:lnTo>
                <a:lnTo>
                  <a:pt x="0" y="6824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</a:rPr>
              <a:t>RDMA capable devices</a:t>
            </a:r>
          </a:p>
        </p:txBody>
      </p:sp>
      <p:sp>
        <p:nvSpPr>
          <p:cNvPr id="18" name="Freeform 48">
            <a:extLst>
              <a:ext uri="{FF2B5EF4-FFF2-40B4-BE49-F238E27FC236}">
                <a16:creationId xmlns:a16="http://schemas.microsoft.com/office/drawing/2014/main" id="{2B94CA2E-815C-4BAE-BF80-2045C7C8A6D6}"/>
              </a:ext>
            </a:extLst>
          </p:cNvPr>
          <p:cNvSpPr/>
          <p:nvPr/>
        </p:nvSpPr>
        <p:spPr>
          <a:xfrm>
            <a:off x="3054819" y="3019458"/>
            <a:ext cx="1308442" cy="1121532"/>
          </a:xfrm>
          <a:custGeom>
            <a:avLst/>
            <a:gdLst>
              <a:gd name="connsiteX0" fmla="*/ 0 w 1577766"/>
              <a:gd name="connsiteY0" fmla="*/ 682477 h 1364953"/>
              <a:gd name="connsiteX1" fmla="*/ 389967 w 1577766"/>
              <a:gd name="connsiteY1" fmla="*/ 0 h 1364953"/>
              <a:gd name="connsiteX2" fmla="*/ 1187799 w 1577766"/>
              <a:gd name="connsiteY2" fmla="*/ 0 h 1364953"/>
              <a:gd name="connsiteX3" fmla="*/ 1577766 w 1577766"/>
              <a:gd name="connsiteY3" fmla="*/ 682477 h 1364953"/>
              <a:gd name="connsiteX4" fmla="*/ 1187799 w 1577766"/>
              <a:gd name="connsiteY4" fmla="*/ 1364953 h 1364953"/>
              <a:gd name="connsiteX5" fmla="*/ 389967 w 1577766"/>
              <a:gd name="connsiteY5" fmla="*/ 1364953 h 1364953"/>
              <a:gd name="connsiteX6" fmla="*/ 0 w 1577766"/>
              <a:gd name="connsiteY6" fmla="*/ 682477 h 136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766" h="1364953">
                <a:moveTo>
                  <a:pt x="0" y="682477"/>
                </a:moveTo>
                <a:lnTo>
                  <a:pt x="389967" y="0"/>
                </a:lnTo>
                <a:lnTo>
                  <a:pt x="1187799" y="0"/>
                </a:lnTo>
                <a:lnTo>
                  <a:pt x="1577766" y="682477"/>
                </a:lnTo>
                <a:lnTo>
                  <a:pt x="1187799" y="1364953"/>
                </a:lnTo>
                <a:lnTo>
                  <a:pt x="389967" y="1364953"/>
                </a:lnTo>
                <a:lnTo>
                  <a:pt x="0" y="68247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</a:rPr>
              <a:t>Data accelerators</a:t>
            </a:r>
          </a:p>
        </p:txBody>
      </p:sp>
      <p:sp>
        <p:nvSpPr>
          <p:cNvPr id="19" name="Freeform 50">
            <a:extLst>
              <a:ext uri="{FF2B5EF4-FFF2-40B4-BE49-F238E27FC236}">
                <a16:creationId xmlns:a16="http://schemas.microsoft.com/office/drawing/2014/main" id="{22A3009F-11EB-41C7-97D7-990D36186CD9}"/>
              </a:ext>
            </a:extLst>
          </p:cNvPr>
          <p:cNvSpPr/>
          <p:nvPr/>
        </p:nvSpPr>
        <p:spPr>
          <a:xfrm>
            <a:off x="1847210" y="3642755"/>
            <a:ext cx="1308442" cy="1121532"/>
          </a:xfrm>
          <a:custGeom>
            <a:avLst/>
            <a:gdLst>
              <a:gd name="connsiteX0" fmla="*/ 0 w 1577766"/>
              <a:gd name="connsiteY0" fmla="*/ 682477 h 1364953"/>
              <a:gd name="connsiteX1" fmla="*/ 389967 w 1577766"/>
              <a:gd name="connsiteY1" fmla="*/ 0 h 1364953"/>
              <a:gd name="connsiteX2" fmla="*/ 1187799 w 1577766"/>
              <a:gd name="connsiteY2" fmla="*/ 0 h 1364953"/>
              <a:gd name="connsiteX3" fmla="*/ 1577766 w 1577766"/>
              <a:gd name="connsiteY3" fmla="*/ 682477 h 1364953"/>
              <a:gd name="connsiteX4" fmla="*/ 1187799 w 1577766"/>
              <a:gd name="connsiteY4" fmla="*/ 1364953 h 1364953"/>
              <a:gd name="connsiteX5" fmla="*/ 389967 w 1577766"/>
              <a:gd name="connsiteY5" fmla="*/ 1364953 h 1364953"/>
              <a:gd name="connsiteX6" fmla="*/ 0 w 1577766"/>
              <a:gd name="connsiteY6" fmla="*/ 682477 h 136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766" h="1364953">
                <a:moveTo>
                  <a:pt x="0" y="682477"/>
                </a:moveTo>
                <a:lnTo>
                  <a:pt x="389967" y="0"/>
                </a:lnTo>
                <a:lnTo>
                  <a:pt x="1187799" y="0"/>
                </a:lnTo>
                <a:lnTo>
                  <a:pt x="1577766" y="682477"/>
                </a:lnTo>
                <a:lnTo>
                  <a:pt x="1187799" y="1364953"/>
                </a:lnTo>
                <a:lnTo>
                  <a:pt x="389967" y="1364953"/>
                </a:lnTo>
                <a:lnTo>
                  <a:pt x="0" y="68247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</a:rPr>
              <a:t>NVM Express* storage controllers</a:t>
            </a:r>
          </a:p>
        </p:txBody>
      </p:sp>
      <p:sp>
        <p:nvSpPr>
          <p:cNvPr id="20" name="Freeform 52">
            <a:extLst>
              <a:ext uri="{FF2B5EF4-FFF2-40B4-BE49-F238E27FC236}">
                <a16:creationId xmlns:a16="http://schemas.microsoft.com/office/drawing/2014/main" id="{1EAEC4A8-A87A-4B50-8665-13F5A0365118}"/>
              </a:ext>
            </a:extLst>
          </p:cNvPr>
          <p:cNvSpPr/>
          <p:nvPr/>
        </p:nvSpPr>
        <p:spPr>
          <a:xfrm>
            <a:off x="614255" y="3019458"/>
            <a:ext cx="1308442" cy="1121532"/>
          </a:xfrm>
          <a:custGeom>
            <a:avLst/>
            <a:gdLst>
              <a:gd name="connsiteX0" fmla="*/ 0 w 1577766"/>
              <a:gd name="connsiteY0" fmla="*/ 682477 h 1364953"/>
              <a:gd name="connsiteX1" fmla="*/ 389967 w 1577766"/>
              <a:gd name="connsiteY1" fmla="*/ 0 h 1364953"/>
              <a:gd name="connsiteX2" fmla="*/ 1187799 w 1577766"/>
              <a:gd name="connsiteY2" fmla="*/ 0 h 1364953"/>
              <a:gd name="connsiteX3" fmla="*/ 1577766 w 1577766"/>
              <a:gd name="connsiteY3" fmla="*/ 682477 h 1364953"/>
              <a:gd name="connsiteX4" fmla="*/ 1187799 w 1577766"/>
              <a:gd name="connsiteY4" fmla="*/ 1364953 h 1364953"/>
              <a:gd name="connsiteX5" fmla="*/ 389967 w 1577766"/>
              <a:gd name="connsiteY5" fmla="*/ 1364953 h 1364953"/>
              <a:gd name="connsiteX6" fmla="*/ 0 w 1577766"/>
              <a:gd name="connsiteY6" fmla="*/ 682477 h 136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766" h="1364953">
                <a:moveTo>
                  <a:pt x="0" y="682477"/>
                </a:moveTo>
                <a:lnTo>
                  <a:pt x="389967" y="0"/>
                </a:lnTo>
                <a:lnTo>
                  <a:pt x="1187799" y="0"/>
                </a:lnTo>
                <a:lnTo>
                  <a:pt x="1577766" y="682477"/>
                </a:lnTo>
                <a:lnTo>
                  <a:pt x="1187799" y="1364953"/>
                </a:lnTo>
                <a:lnTo>
                  <a:pt x="389967" y="1364953"/>
                </a:lnTo>
                <a:lnTo>
                  <a:pt x="0" y="68247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</a:rPr>
              <a:t>High bandwidth network controller devices</a:t>
            </a:r>
          </a:p>
        </p:txBody>
      </p:sp>
      <p:sp>
        <p:nvSpPr>
          <p:cNvPr id="21" name="Freeform 53">
            <a:extLst>
              <a:ext uri="{FF2B5EF4-FFF2-40B4-BE49-F238E27FC236}">
                <a16:creationId xmlns:a16="http://schemas.microsoft.com/office/drawing/2014/main" id="{9D8F5598-F230-4BB5-A138-495DF7CF0496}"/>
              </a:ext>
            </a:extLst>
          </p:cNvPr>
          <p:cNvSpPr/>
          <p:nvPr/>
        </p:nvSpPr>
        <p:spPr>
          <a:xfrm>
            <a:off x="614255" y="1662200"/>
            <a:ext cx="1333787" cy="1121532"/>
          </a:xfrm>
          <a:custGeom>
            <a:avLst/>
            <a:gdLst>
              <a:gd name="connsiteX0" fmla="*/ 0 w 1608327"/>
              <a:gd name="connsiteY0" fmla="*/ 682477 h 1364953"/>
              <a:gd name="connsiteX1" fmla="*/ 389967 w 1608327"/>
              <a:gd name="connsiteY1" fmla="*/ 0 h 1364953"/>
              <a:gd name="connsiteX2" fmla="*/ 1218360 w 1608327"/>
              <a:gd name="connsiteY2" fmla="*/ 0 h 1364953"/>
              <a:gd name="connsiteX3" fmla="*/ 1608327 w 1608327"/>
              <a:gd name="connsiteY3" fmla="*/ 682477 h 1364953"/>
              <a:gd name="connsiteX4" fmla="*/ 1218360 w 1608327"/>
              <a:gd name="connsiteY4" fmla="*/ 1364953 h 1364953"/>
              <a:gd name="connsiteX5" fmla="*/ 389967 w 1608327"/>
              <a:gd name="connsiteY5" fmla="*/ 1364953 h 1364953"/>
              <a:gd name="connsiteX6" fmla="*/ 0 w 1608327"/>
              <a:gd name="connsiteY6" fmla="*/ 682477 h 136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8327" h="1364953">
                <a:moveTo>
                  <a:pt x="0" y="682477"/>
                </a:moveTo>
                <a:lnTo>
                  <a:pt x="389967" y="0"/>
                </a:lnTo>
                <a:lnTo>
                  <a:pt x="1218360" y="0"/>
                </a:lnTo>
                <a:lnTo>
                  <a:pt x="1608327" y="682477"/>
                </a:lnTo>
                <a:lnTo>
                  <a:pt x="1218360" y="1364953"/>
                </a:lnTo>
                <a:lnTo>
                  <a:pt x="389967" y="1364953"/>
                </a:lnTo>
                <a:lnTo>
                  <a:pt x="0" y="682477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0" rIns="9144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>
                <a:solidFill>
                  <a:schemeClr val="tx1"/>
                </a:solidFill>
                <a:latin typeface="Arial" panose="020B0604020202020204" pitchFamily="34" charset="0"/>
              </a:rPr>
              <a:t>Reconfigurable FPGA devices</a:t>
            </a:r>
          </a:p>
        </p:txBody>
      </p:sp>
    </p:spTree>
    <p:extLst>
      <p:ext uri="{BB962C8B-B14F-4D97-AF65-F5344CB8AC3E}">
        <p14:creationId xmlns:p14="http://schemas.microsoft.com/office/powerpoint/2010/main" val="7065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Interrupt Story… So 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4" y="4918166"/>
            <a:ext cx="176824" cy="176824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7684476" y="4895271"/>
            <a:ext cx="117213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@twitter handle</a:t>
            </a:r>
          </a:p>
        </p:txBody>
      </p:sp>
      <p:sp>
        <p:nvSpPr>
          <p:cNvPr id="12" name="Shape 11">
            <a:extLst>
              <a:ext uri="{FF2B5EF4-FFF2-40B4-BE49-F238E27FC236}">
                <a16:creationId xmlns:a16="http://schemas.microsoft.com/office/drawing/2014/main" id="{8A6DB4C0-F3C4-454A-965F-802FB81B56DD}"/>
              </a:ext>
            </a:extLst>
          </p:cNvPr>
          <p:cNvSpPr/>
          <p:nvPr/>
        </p:nvSpPr>
        <p:spPr>
          <a:xfrm>
            <a:off x="1582970" y="2171921"/>
            <a:ext cx="1856507" cy="2356306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12639-06D6-46F6-89F1-0AF547978D7E}"/>
              </a:ext>
            </a:extLst>
          </p:cNvPr>
          <p:cNvSpPr/>
          <p:nvPr/>
        </p:nvSpPr>
        <p:spPr>
          <a:xfrm>
            <a:off x="4065657" y="4305450"/>
            <a:ext cx="2792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</a:rPr>
              <a:t>MSI: Message Signaled Interrupt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8EB8455-11BF-4941-8E28-06CE66FF3BD0}"/>
              </a:ext>
            </a:extLst>
          </p:cNvPr>
          <p:cNvSpPr/>
          <p:nvPr/>
        </p:nvSpPr>
        <p:spPr>
          <a:xfrm>
            <a:off x="558081" y="1786038"/>
            <a:ext cx="1785849" cy="1869493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407" tIns="75407" rIns="75407" bIns="476013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>
                <a:latin typeface="Arial" panose="020B0604020202020204" pitchFamily="34" charset="0"/>
              </a:rPr>
              <a:t>Pin based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>
                <a:latin typeface="Arial" panose="020B0604020202020204" pitchFamily="34" charset="0"/>
              </a:rPr>
              <a:t>Wired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>
                <a:latin typeface="Arial" panose="020B0604020202020204" pitchFamily="34" charset="0"/>
              </a:rPr>
              <a:t>Shared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>
                <a:latin typeface="Arial" panose="020B0604020202020204" pitchFamily="34" charset="0"/>
              </a:rPr>
              <a:t>Reduced performance</a:t>
            </a: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67E0B1D0-8403-4E2F-AF15-C808411EADDE}"/>
              </a:ext>
            </a:extLst>
          </p:cNvPr>
          <p:cNvSpPr/>
          <p:nvPr/>
        </p:nvSpPr>
        <p:spPr>
          <a:xfrm>
            <a:off x="954937" y="3146638"/>
            <a:ext cx="1587421" cy="8012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187" tIns="53947" rIns="69187" bIns="5394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</a:rPr>
              <a:t>Legacy interrupts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A340A6F2-3E0C-4195-BC26-83C78AF496B8}"/>
              </a:ext>
            </a:extLst>
          </p:cNvPr>
          <p:cNvSpPr/>
          <p:nvPr/>
        </p:nvSpPr>
        <p:spPr>
          <a:xfrm>
            <a:off x="2767810" y="1786038"/>
            <a:ext cx="1785849" cy="1869493"/>
          </a:xfrm>
          <a:prstGeom prst="rect">
            <a:avLst/>
          </a:prstGeom>
          <a:solidFill>
            <a:srgbClr val="DDF4FA"/>
          </a:solidFill>
          <a:ln>
            <a:noFill/>
          </a:ln>
        </p:spPr>
        <p:style>
          <a:lnRef idx="2">
            <a:schemeClr val="accent2">
              <a:hueOff val="-113607"/>
              <a:satOff val="0"/>
              <a:lumOff val="127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407" tIns="476013" rIns="75407" bIns="75407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Arial" panose="020B0604020202020204" pitchFamily="34" charset="0"/>
              </a:rPr>
              <a:t>Memory write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latin typeface="Arial" panose="020B0604020202020204" pitchFamily="34" charset="0"/>
              </a:rPr>
              <a:t>Stored as address/data pairs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Arial" panose="020B0604020202020204" pitchFamily="34" charset="0"/>
              </a:rPr>
              <a:t>Never shared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Arial" panose="020B0604020202020204" pitchFamily="34" charset="0"/>
              </a:rPr>
              <a:t>Max 32 messages</a:t>
            </a:r>
          </a:p>
        </p:txBody>
      </p:sp>
      <p:sp>
        <p:nvSpPr>
          <p:cNvPr id="17" name="Circular Arrow 12">
            <a:extLst>
              <a:ext uri="{FF2B5EF4-FFF2-40B4-BE49-F238E27FC236}">
                <a16:creationId xmlns:a16="http://schemas.microsoft.com/office/drawing/2014/main" id="{A5FE31B5-8627-44BC-93A4-734D8979107D}"/>
              </a:ext>
            </a:extLst>
          </p:cNvPr>
          <p:cNvSpPr/>
          <p:nvPr/>
        </p:nvSpPr>
        <p:spPr>
          <a:xfrm>
            <a:off x="3783397" y="829926"/>
            <a:ext cx="2078729" cy="2638354"/>
          </a:xfrm>
          <a:prstGeom prst="circularArrow">
            <a:avLst>
              <a:gd name="adj1" fmla="val 2278"/>
              <a:gd name="adj2" fmla="val 274613"/>
              <a:gd name="adj3" fmla="val 19549876"/>
              <a:gd name="adj4" fmla="val 12575511"/>
              <a:gd name="adj5" fmla="val 265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27214"/>
              <a:satOff val="0"/>
              <a:lumOff val="2549"/>
              <a:alphaOff val="0"/>
            </a:schemeClr>
          </a:fillRef>
          <a:effectRef idx="0">
            <a:schemeClr val="accent2">
              <a:hueOff val="-227214"/>
              <a:satOff val="0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9725CF84-69BD-4B24-BEB0-28D898BF11B8}"/>
              </a:ext>
            </a:extLst>
          </p:cNvPr>
          <p:cNvSpPr/>
          <p:nvPr/>
        </p:nvSpPr>
        <p:spPr>
          <a:xfrm>
            <a:off x="3169857" y="1385433"/>
            <a:ext cx="1587421" cy="8012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13607"/>
              <a:satOff val="0"/>
              <a:lumOff val="127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187" tIns="53947" rIns="69187" bIns="5394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</a:rPr>
              <a:t>MSI</a:t>
            </a: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F00E88BA-735F-4B65-A611-CC50AA8298AE}"/>
              </a:ext>
            </a:extLst>
          </p:cNvPr>
          <p:cNvSpPr/>
          <p:nvPr/>
        </p:nvSpPr>
        <p:spPr>
          <a:xfrm>
            <a:off x="4977539" y="1786038"/>
            <a:ext cx="1880836" cy="1869493"/>
          </a:xfrm>
          <a:prstGeom prst="rect">
            <a:avLst/>
          </a:prstGeom>
          <a:solidFill>
            <a:srgbClr val="DDF4FA"/>
          </a:solidFill>
          <a:ln>
            <a:noFill/>
          </a:ln>
        </p:spPr>
        <p:style>
          <a:lnRef idx="2">
            <a:schemeClr val="accent2">
              <a:hueOff val="-227214"/>
              <a:satOff val="0"/>
              <a:lumOff val="254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5407" tIns="75407" rIns="75407" bIns="476013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Arial" panose="020B0604020202020204" pitchFamily="34" charset="0"/>
              </a:rPr>
              <a:t>Extension to MSI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Arial" panose="020B0604020202020204" pitchFamily="34" charset="0"/>
              </a:rPr>
              <a:t>Stored in MSI-X table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Arial" panose="020B0604020202020204" pitchFamily="34" charset="0"/>
              </a:rPr>
              <a:t>Individually configurable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>
                <a:latin typeface="Arial" panose="020B0604020202020204" pitchFamily="34" charset="0"/>
              </a:rPr>
              <a:t>Max of 2048 </a:t>
            </a:r>
            <a:r>
              <a:rPr lang="en-US" sz="1400" kern="1200" dirty="0" err="1">
                <a:latin typeface="Arial" panose="020B0604020202020204" pitchFamily="34" charset="0"/>
              </a:rPr>
              <a:t>vecs</a:t>
            </a:r>
            <a:endParaRPr lang="en-US" sz="1400" kern="1200" dirty="0">
              <a:latin typeface="Arial" panose="020B0604020202020204" pitchFamily="34" charset="0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F2FBBD01-255C-4D8E-92FF-9F484C724AE2}"/>
              </a:ext>
            </a:extLst>
          </p:cNvPr>
          <p:cNvSpPr/>
          <p:nvPr/>
        </p:nvSpPr>
        <p:spPr>
          <a:xfrm>
            <a:off x="5374394" y="3146638"/>
            <a:ext cx="1587421" cy="8012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227214"/>
              <a:satOff val="0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187" tIns="53947" rIns="69187" bIns="5394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</a:rPr>
              <a:t>MSI-X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09265C-BD6D-4BCE-9272-3CB03A27931C}"/>
              </a:ext>
            </a:extLst>
          </p:cNvPr>
          <p:cNvGrpSpPr/>
          <p:nvPr/>
        </p:nvGrpSpPr>
        <p:grpSpPr>
          <a:xfrm>
            <a:off x="7168523" y="2782018"/>
            <a:ext cx="1629402" cy="756122"/>
            <a:chOff x="9517211" y="4029759"/>
            <a:chExt cx="2068061" cy="756122"/>
          </a:xfrm>
        </p:grpSpPr>
        <p:sp>
          <p:nvSpPr>
            <p:cNvPr id="22" name="Cloud Callout 8">
              <a:extLst>
                <a:ext uri="{FF2B5EF4-FFF2-40B4-BE49-F238E27FC236}">
                  <a16:creationId xmlns:a16="http://schemas.microsoft.com/office/drawing/2014/main" id="{66084DC0-77D9-4165-B151-B85C9FEBD393}"/>
                </a:ext>
              </a:extLst>
            </p:cNvPr>
            <p:cNvSpPr/>
            <p:nvPr/>
          </p:nvSpPr>
          <p:spPr>
            <a:xfrm>
              <a:off x="9517211" y="4029759"/>
              <a:ext cx="1941621" cy="756122"/>
            </a:xfrm>
            <a:prstGeom prst="cloudCallout">
              <a:avLst>
                <a:gd name="adj1" fmla="val -68748"/>
                <a:gd name="adj2" fmla="val 3916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07A6D0-50E1-4BCB-9112-B264F4C4C1B0}"/>
                </a:ext>
              </a:extLst>
            </p:cNvPr>
            <p:cNvSpPr txBox="1"/>
            <p:nvPr/>
          </p:nvSpPr>
          <p:spPr>
            <a:xfrm>
              <a:off x="9785052" y="4069266"/>
              <a:ext cx="18002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</a:rPr>
                <a:t>Is 2048 enough?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2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Need for IMS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3296" y="4876187"/>
            <a:ext cx="348712" cy="267313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4" y="4918166"/>
            <a:ext cx="176824" cy="176824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7684476" y="4895271"/>
            <a:ext cx="117213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@twitter handle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9EA5EA-71F9-41E8-8598-E82E736B4169}"/>
              </a:ext>
            </a:extLst>
          </p:cNvPr>
          <p:cNvGrpSpPr/>
          <p:nvPr/>
        </p:nvGrpSpPr>
        <p:grpSpPr>
          <a:xfrm>
            <a:off x="321611" y="853889"/>
            <a:ext cx="7531527" cy="3607730"/>
            <a:chOff x="723901" y="1685830"/>
            <a:chExt cx="8413540" cy="41374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6F1109-9BE9-457B-AC9E-3741447213E9}"/>
                </a:ext>
              </a:extLst>
            </p:cNvPr>
            <p:cNvSpPr/>
            <p:nvPr/>
          </p:nvSpPr>
          <p:spPr>
            <a:xfrm>
              <a:off x="723901" y="1685830"/>
              <a:ext cx="8413540" cy="4137455"/>
            </a:xfrm>
            <a:prstGeom prst="rect">
              <a:avLst/>
            </a:prstGeom>
            <a:solidFill>
              <a:srgbClr val="E1E1E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213">
              <a:extLst>
                <a:ext uri="{FF2B5EF4-FFF2-40B4-BE49-F238E27FC236}">
                  <a16:creationId xmlns:a16="http://schemas.microsoft.com/office/drawing/2014/main" id="{7D89342F-CF15-49AC-8EE2-FA5B71A161D0}"/>
                </a:ext>
              </a:extLst>
            </p:cNvPr>
            <p:cNvSpPr/>
            <p:nvPr/>
          </p:nvSpPr>
          <p:spPr>
            <a:xfrm>
              <a:off x="947675" y="3164317"/>
              <a:ext cx="8037721" cy="12746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214">
              <a:extLst>
                <a:ext uri="{FF2B5EF4-FFF2-40B4-BE49-F238E27FC236}">
                  <a16:creationId xmlns:a16="http://schemas.microsoft.com/office/drawing/2014/main" id="{6FBE740B-AE7A-4099-ADDB-4AE7AB0E9DBA}"/>
                </a:ext>
              </a:extLst>
            </p:cNvPr>
            <p:cNvSpPr/>
            <p:nvPr/>
          </p:nvSpPr>
          <p:spPr>
            <a:xfrm>
              <a:off x="947675" y="4533754"/>
              <a:ext cx="8037721" cy="1140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224">
              <a:extLst>
                <a:ext uri="{FF2B5EF4-FFF2-40B4-BE49-F238E27FC236}">
                  <a16:creationId xmlns:a16="http://schemas.microsoft.com/office/drawing/2014/main" id="{ADE2F12E-3551-43BF-A44F-2FA084D36F1B}"/>
                </a:ext>
              </a:extLst>
            </p:cNvPr>
            <p:cNvSpPr/>
            <p:nvPr/>
          </p:nvSpPr>
          <p:spPr>
            <a:xfrm>
              <a:off x="1461471" y="5333063"/>
              <a:ext cx="702487" cy="2531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 1</a:t>
              </a:r>
            </a:p>
          </p:txBody>
        </p:sp>
        <p:sp>
          <p:nvSpPr>
            <p:cNvPr id="14" name="Rounded Rectangle 225">
              <a:extLst>
                <a:ext uri="{FF2B5EF4-FFF2-40B4-BE49-F238E27FC236}">
                  <a16:creationId xmlns:a16="http://schemas.microsoft.com/office/drawing/2014/main" id="{7F86C4AB-D824-4010-BCC3-C22BA01087EB}"/>
                </a:ext>
              </a:extLst>
            </p:cNvPr>
            <p:cNvSpPr/>
            <p:nvPr/>
          </p:nvSpPr>
          <p:spPr>
            <a:xfrm>
              <a:off x="2308728" y="5333063"/>
              <a:ext cx="702487" cy="2531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 2</a:t>
              </a:r>
            </a:p>
          </p:txBody>
        </p:sp>
        <p:sp>
          <p:nvSpPr>
            <p:cNvPr id="15" name="Rounded Rectangle 226">
              <a:extLst>
                <a:ext uri="{FF2B5EF4-FFF2-40B4-BE49-F238E27FC236}">
                  <a16:creationId xmlns:a16="http://schemas.microsoft.com/office/drawing/2014/main" id="{6664286A-3B7F-4E47-9F57-69FD29124A87}"/>
                </a:ext>
              </a:extLst>
            </p:cNvPr>
            <p:cNvSpPr/>
            <p:nvPr/>
          </p:nvSpPr>
          <p:spPr>
            <a:xfrm>
              <a:off x="4478067" y="5333063"/>
              <a:ext cx="702487" cy="2531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 4</a:t>
              </a:r>
            </a:p>
          </p:txBody>
        </p:sp>
        <p:sp>
          <p:nvSpPr>
            <p:cNvPr id="16" name="Rounded Rectangle 227">
              <a:extLst>
                <a:ext uri="{FF2B5EF4-FFF2-40B4-BE49-F238E27FC236}">
                  <a16:creationId xmlns:a16="http://schemas.microsoft.com/office/drawing/2014/main" id="{AC0BB3FD-2F4D-47D9-A6F6-8CC3EA102DEC}"/>
                </a:ext>
              </a:extLst>
            </p:cNvPr>
            <p:cNvSpPr/>
            <p:nvPr/>
          </p:nvSpPr>
          <p:spPr>
            <a:xfrm>
              <a:off x="3690894" y="5333063"/>
              <a:ext cx="702487" cy="2531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 3</a:t>
              </a:r>
            </a:p>
          </p:txBody>
        </p:sp>
        <p:sp>
          <p:nvSpPr>
            <p:cNvPr id="17" name="Rounded Rectangle 228">
              <a:extLst>
                <a:ext uri="{FF2B5EF4-FFF2-40B4-BE49-F238E27FC236}">
                  <a16:creationId xmlns:a16="http://schemas.microsoft.com/office/drawing/2014/main" id="{897DE5F7-0DCD-4518-9C24-EF45C17FEA29}"/>
                </a:ext>
              </a:extLst>
            </p:cNvPr>
            <p:cNvSpPr/>
            <p:nvPr/>
          </p:nvSpPr>
          <p:spPr>
            <a:xfrm>
              <a:off x="7910373" y="5333063"/>
              <a:ext cx="702487" cy="2531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 K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ECA43BD-1158-4875-AAE0-9AFFE0F402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1688" y="2930674"/>
              <a:ext cx="1981" cy="17851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EE9F0B-D675-4E74-B295-2CD5E3310B8E}"/>
                </a:ext>
              </a:extLst>
            </p:cNvPr>
            <p:cNvCxnSpPr/>
            <p:nvPr/>
          </p:nvCxnSpPr>
          <p:spPr>
            <a:xfrm>
              <a:off x="2457112" y="2935139"/>
              <a:ext cx="0" cy="17742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2E2B56-6F6A-4C02-A864-15FE7E50C2D5}"/>
                </a:ext>
              </a:extLst>
            </p:cNvPr>
            <p:cNvCxnSpPr/>
            <p:nvPr/>
          </p:nvCxnSpPr>
          <p:spPr>
            <a:xfrm>
              <a:off x="4424006" y="2888477"/>
              <a:ext cx="0" cy="17742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EB29691-F240-4BA9-86FB-3453DCCCDC89}"/>
                </a:ext>
              </a:extLst>
            </p:cNvPr>
            <p:cNvCxnSpPr/>
            <p:nvPr/>
          </p:nvCxnSpPr>
          <p:spPr>
            <a:xfrm>
              <a:off x="8306622" y="2951581"/>
              <a:ext cx="0" cy="17742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E3C870F-282C-4A34-8376-4B720ED6DE15}"/>
                </a:ext>
              </a:extLst>
            </p:cNvPr>
            <p:cNvCxnSpPr/>
            <p:nvPr/>
          </p:nvCxnSpPr>
          <p:spPr>
            <a:xfrm>
              <a:off x="1740659" y="2794407"/>
              <a:ext cx="0" cy="914400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36B438B-7854-4568-A7FD-D1E0F928D198}"/>
                </a:ext>
              </a:extLst>
            </p:cNvPr>
            <p:cNvCxnSpPr/>
            <p:nvPr/>
          </p:nvCxnSpPr>
          <p:spPr>
            <a:xfrm>
              <a:off x="3889653" y="2794407"/>
              <a:ext cx="0" cy="914400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1D615DC-787A-4FF3-86B0-65CD3E742F4C}"/>
                </a:ext>
              </a:extLst>
            </p:cNvPr>
            <p:cNvCxnSpPr/>
            <p:nvPr/>
          </p:nvCxnSpPr>
          <p:spPr>
            <a:xfrm>
              <a:off x="7535544" y="2794407"/>
              <a:ext cx="0" cy="914400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644CA76-5F1C-4C27-A89C-2F7D2D9AE50D}"/>
                </a:ext>
              </a:extLst>
            </p:cNvPr>
            <p:cNvCxnSpPr/>
            <p:nvPr/>
          </p:nvCxnSpPr>
          <p:spPr>
            <a:xfrm flipH="1">
              <a:off x="1812714" y="5103883"/>
              <a:ext cx="98959" cy="2291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DEF8E21-3E9B-4C8A-BC59-B3B983461ABA}"/>
                </a:ext>
              </a:extLst>
            </p:cNvPr>
            <p:cNvCxnSpPr/>
            <p:nvPr/>
          </p:nvCxnSpPr>
          <p:spPr>
            <a:xfrm>
              <a:off x="2564681" y="5112337"/>
              <a:ext cx="95292" cy="2162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0A17C3F-D42D-49AF-B504-7942AB8A246D}"/>
                </a:ext>
              </a:extLst>
            </p:cNvPr>
            <p:cNvCxnSpPr/>
            <p:nvPr/>
          </p:nvCxnSpPr>
          <p:spPr>
            <a:xfrm>
              <a:off x="8306622" y="5103883"/>
              <a:ext cx="0" cy="2247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765EFA-87B3-435D-B1FD-910A6C08C378}"/>
                </a:ext>
              </a:extLst>
            </p:cNvPr>
            <p:cNvSpPr txBox="1"/>
            <p:nvPr/>
          </p:nvSpPr>
          <p:spPr>
            <a:xfrm rot="16200000">
              <a:off x="4022577" y="3631657"/>
              <a:ext cx="10039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FAST PATH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1413F8-23B9-497A-896B-DC46FB4350A8}"/>
                </a:ext>
              </a:extLst>
            </p:cNvPr>
            <p:cNvSpPr txBox="1"/>
            <p:nvPr/>
          </p:nvSpPr>
          <p:spPr>
            <a:xfrm>
              <a:off x="5624125" y="2538047"/>
              <a:ext cx="168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…..………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608A24-8D49-42B2-94F9-8525317ADCE8}"/>
                </a:ext>
              </a:extLst>
            </p:cNvPr>
            <p:cNvSpPr txBox="1"/>
            <p:nvPr/>
          </p:nvSpPr>
          <p:spPr>
            <a:xfrm>
              <a:off x="5743293" y="4711420"/>
              <a:ext cx="1496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……………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235C15F-23E4-4C5D-B50E-83136D46C6FE}"/>
                </a:ext>
              </a:extLst>
            </p:cNvPr>
            <p:cNvSpPr txBox="1"/>
            <p:nvPr/>
          </p:nvSpPr>
          <p:spPr>
            <a:xfrm>
              <a:off x="5909772" y="5131386"/>
              <a:ext cx="1397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…………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143EEC-3549-4C52-B3B3-34ADC2863305}"/>
                </a:ext>
              </a:extLst>
            </p:cNvPr>
            <p:cNvSpPr txBox="1"/>
            <p:nvPr/>
          </p:nvSpPr>
          <p:spPr>
            <a:xfrm>
              <a:off x="5162884" y="4611104"/>
              <a:ext cx="18401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AN SIOV DEVICE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39F8ED-CE31-4A8A-9873-4F2411653582}"/>
                </a:ext>
              </a:extLst>
            </p:cNvPr>
            <p:cNvSpPr txBox="1"/>
            <p:nvPr/>
          </p:nvSpPr>
          <p:spPr>
            <a:xfrm>
              <a:off x="5400104" y="3247245"/>
              <a:ext cx="1735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HOST VMM S/W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4FA928-4FD0-402F-866C-813378B69B42}"/>
                </a:ext>
              </a:extLst>
            </p:cNvPr>
            <p:cNvSpPr txBox="1"/>
            <p:nvPr/>
          </p:nvSpPr>
          <p:spPr>
            <a:xfrm rot="16200000">
              <a:off x="3242556" y="3206586"/>
              <a:ext cx="10039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SLOW PATH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C433D6-7BC9-47AC-B2D7-02D92B95A7E2}"/>
                </a:ext>
              </a:extLst>
            </p:cNvPr>
            <p:cNvSpPr txBox="1"/>
            <p:nvPr/>
          </p:nvSpPr>
          <p:spPr>
            <a:xfrm rot="16200000">
              <a:off x="6920081" y="3206586"/>
              <a:ext cx="10039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SLOW PATH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3C89E1A-3624-4A88-8226-BF547B9E85C0}"/>
                </a:ext>
              </a:extLst>
            </p:cNvPr>
            <p:cNvSpPr txBox="1"/>
            <p:nvPr/>
          </p:nvSpPr>
          <p:spPr>
            <a:xfrm rot="16200000">
              <a:off x="7900044" y="3594933"/>
              <a:ext cx="10039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FAST PATH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5E6D51-A613-4688-A444-0EDCABC5AF6B}"/>
                </a:ext>
              </a:extLst>
            </p:cNvPr>
            <p:cNvSpPr txBox="1"/>
            <p:nvPr/>
          </p:nvSpPr>
          <p:spPr>
            <a:xfrm rot="16200000">
              <a:off x="2045031" y="3667099"/>
              <a:ext cx="10039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FAST PATH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138C2EE-E4BA-4E13-9FE9-19A8EE768BC7}"/>
                </a:ext>
              </a:extLst>
            </p:cNvPr>
            <p:cNvSpPr txBox="1"/>
            <p:nvPr/>
          </p:nvSpPr>
          <p:spPr>
            <a:xfrm rot="16200000">
              <a:off x="1630755" y="3657615"/>
              <a:ext cx="10039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FAST PATH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7BB60D-0675-4E6E-AAB4-D33E59DE8639}"/>
                </a:ext>
              </a:extLst>
            </p:cNvPr>
            <p:cNvSpPr txBox="1"/>
            <p:nvPr/>
          </p:nvSpPr>
          <p:spPr>
            <a:xfrm rot="16200000">
              <a:off x="1080033" y="3206586"/>
              <a:ext cx="10039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SLOW PATH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0ABE64F-14BD-4BD1-A299-ED30FCCF8D23}"/>
                </a:ext>
              </a:extLst>
            </p:cNvPr>
            <p:cNvSpPr/>
            <p:nvPr/>
          </p:nvSpPr>
          <p:spPr>
            <a:xfrm>
              <a:off x="1173100" y="3748011"/>
              <a:ext cx="791260" cy="4093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VDCM</a:t>
              </a: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9171897-9C94-4569-BEA3-E4A992D6A575}"/>
                </a:ext>
              </a:extLst>
            </p:cNvPr>
            <p:cNvSpPr/>
            <p:nvPr/>
          </p:nvSpPr>
          <p:spPr>
            <a:xfrm>
              <a:off x="3355031" y="3748011"/>
              <a:ext cx="791260" cy="4093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VDCM</a:t>
              </a: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02AEAC0-D5A9-4851-9CF1-B5E827490ABC}"/>
                </a:ext>
              </a:extLst>
            </p:cNvPr>
            <p:cNvSpPr/>
            <p:nvPr/>
          </p:nvSpPr>
          <p:spPr>
            <a:xfrm>
              <a:off x="7131703" y="3748011"/>
              <a:ext cx="791260" cy="4093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VDCM</a:t>
              </a: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933600F-01D7-443A-A7A3-CEE1DBC2C34F}"/>
                </a:ext>
              </a:extLst>
            </p:cNvPr>
            <p:cNvSpPr txBox="1"/>
            <p:nvPr/>
          </p:nvSpPr>
          <p:spPr>
            <a:xfrm>
              <a:off x="1280128" y="1872728"/>
              <a:ext cx="1441789" cy="10608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GUEST 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6480C2-636E-46E9-BF2E-59ABFC6DC8C6}"/>
                </a:ext>
              </a:extLst>
            </p:cNvPr>
            <p:cNvSpPr txBox="1"/>
            <p:nvPr/>
          </p:nvSpPr>
          <p:spPr>
            <a:xfrm>
              <a:off x="3376576" y="1872728"/>
              <a:ext cx="1441789" cy="10608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GUEST 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0A965D3-95A7-4B89-80C1-A2AD5CA2D9B3}"/>
                </a:ext>
              </a:extLst>
            </p:cNvPr>
            <p:cNvSpPr txBox="1"/>
            <p:nvPr/>
          </p:nvSpPr>
          <p:spPr>
            <a:xfrm>
              <a:off x="7147375" y="1872728"/>
              <a:ext cx="1441789" cy="10608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GUEST 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AE84FCD-CA5A-4211-997F-D921420982AD}"/>
                </a:ext>
              </a:extLst>
            </p:cNvPr>
            <p:cNvSpPr txBox="1"/>
            <p:nvPr/>
          </p:nvSpPr>
          <p:spPr>
            <a:xfrm>
              <a:off x="1511080" y="2364142"/>
              <a:ext cx="973530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VIRTUAL DEVICE 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9376019-9215-48E2-A348-8F846F842489}"/>
                </a:ext>
              </a:extLst>
            </p:cNvPr>
            <p:cNvSpPr txBox="1"/>
            <p:nvPr/>
          </p:nvSpPr>
          <p:spPr>
            <a:xfrm>
              <a:off x="7392169" y="2364142"/>
              <a:ext cx="973530" cy="40010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VIRTUAL DEVICE 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F11845-A8FE-4B9F-8334-76316A67007D}"/>
                </a:ext>
              </a:extLst>
            </p:cNvPr>
            <p:cNvSpPr txBox="1"/>
            <p:nvPr/>
          </p:nvSpPr>
          <p:spPr>
            <a:xfrm>
              <a:off x="3651774" y="2364142"/>
              <a:ext cx="973530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VIRTUAL DEVICE 2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A6800B3-BDFF-457B-8D37-D52BE7F73FA5}"/>
                </a:ext>
              </a:extLst>
            </p:cNvPr>
            <p:cNvCxnSpPr/>
            <p:nvPr/>
          </p:nvCxnSpPr>
          <p:spPr>
            <a:xfrm flipH="1">
              <a:off x="4239848" y="5103883"/>
              <a:ext cx="98959" cy="2291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F1690D4-455F-4A03-8152-E51E8CA99111}"/>
                </a:ext>
              </a:extLst>
            </p:cNvPr>
            <p:cNvCxnSpPr/>
            <p:nvPr/>
          </p:nvCxnSpPr>
          <p:spPr>
            <a:xfrm>
              <a:off x="4536309" y="5112337"/>
              <a:ext cx="95292" cy="2162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219">
              <a:extLst>
                <a:ext uri="{FF2B5EF4-FFF2-40B4-BE49-F238E27FC236}">
                  <a16:creationId xmlns:a16="http://schemas.microsoft.com/office/drawing/2014/main" id="{FF9CBB8C-5B1F-48A9-B864-7977495CD1CD}"/>
                </a:ext>
              </a:extLst>
            </p:cNvPr>
            <p:cNvSpPr/>
            <p:nvPr/>
          </p:nvSpPr>
          <p:spPr>
            <a:xfrm>
              <a:off x="1628828" y="4777682"/>
              <a:ext cx="504568" cy="3944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 1</a:t>
              </a:r>
            </a:p>
          </p:txBody>
        </p:sp>
        <p:sp>
          <p:nvSpPr>
            <p:cNvPr id="53" name="Rounded Rectangle 220">
              <a:extLst>
                <a:ext uri="{FF2B5EF4-FFF2-40B4-BE49-F238E27FC236}">
                  <a16:creationId xmlns:a16="http://schemas.microsoft.com/office/drawing/2014/main" id="{69432EB8-4186-4381-9B86-9ABB4B38F732}"/>
                </a:ext>
              </a:extLst>
            </p:cNvPr>
            <p:cNvSpPr/>
            <p:nvPr/>
          </p:nvSpPr>
          <p:spPr>
            <a:xfrm>
              <a:off x="2278168" y="4777682"/>
              <a:ext cx="504568" cy="3944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</a:rPr>
                <a:t>ADI 2</a:t>
              </a:r>
            </a:p>
          </p:txBody>
        </p:sp>
        <p:sp>
          <p:nvSpPr>
            <p:cNvPr id="54" name="Rounded Rectangle 221">
              <a:extLst>
                <a:ext uri="{FF2B5EF4-FFF2-40B4-BE49-F238E27FC236}">
                  <a16:creationId xmlns:a16="http://schemas.microsoft.com/office/drawing/2014/main" id="{E76E06DA-15B7-4D2C-97DF-F82ECC91788A}"/>
                </a:ext>
              </a:extLst>
            </p:cNvPr>
            <p:cNvSpPr/>
            <p:nvPr/>
          </p:nvSpPr>
          <p:spPr>
            <a:xfrm>
              <a:off x="4185274" y="4777682"/>
              <a:ext cx="504568" cy="3944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 3</a:t>
              </a:r>
            </a:p>
          </p:txBody>
        </p:sp>
        <p:sp>
          <p:nvSpPr>
            <p:cNvPr id="55" name="Rounded Rectangle 223">
              <a:extLst>
                <a:ext uri="{FF2B5EF4-FFF2-40B4-BE49-F238E27FC236}">
                  <a16:creationId xmlns:a16="http://schemas.microsoft.com/office/drawing/2014/main" id="{3304C754-11E3-4805-94E2-FE2AB04C3215}"/>
                </a:ext>
              </a:extLst>
            </p:cNvPr>
            <p:cNvSpPr/>
            <p:nvPr/>
          </p:nvSpPr>
          <p:spPr>
            <a:xfrm>
              <a:off x="8024080" y="4777682"/>
              <a:ext cx="565084" cy="3944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 m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1F969B2-AB35-4662-AD6C-BAC6108623FB}"/>
              </a:ext>
            </a:extLst>
          </p:cNvPr>
          <p:cNvGrpSpPr/>
          <p:nvPr/>
        </p:nvGrpSpPr>
        <p:grpSpPr>
          <a:xfrm>
            <a:off x="7572964" y="1334045"/>
            <a:ext cx="1939314" cy="338554"/>
            <a:chOff x="9595394" y="1997451"/>
            <a:chExt cx="1939314" cy="338554"/>
          </a:xfrm>
        </p:grpSpPr>
        <p:sp>
          <p:nvSpPr>
            <p:cNvPr id="57" name="Right Arrow 87">
              <a:extLst>
                <a:ext uri="{FF2B5EF4-FFF2-40B4-BE49-F238E27FC236}">
                  <a16:creationId xmlns:a16="http://schemas.microsoft.com/office/drawing/2014/main" id="{50612BC3-6FD9-4151-AA1F-F6931B5E5007}"/>
                </a:ext>
              </a:extLst>
            </p:cNvPr>
            <p:cNvSpPr/>
            <p:nvPr/>
          </p:nvSpPr>
          <p:spPr>
            <a:xfrm>
              <a:off x="9595394" y="2059065"/>
              <a:ext cx="655257" cy="227947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7E1FD54-1DE0-46D7-8CD9-DA57834F3C4E}"/>
                </a:ext>
              </a:extLst>
            </p:cNvPr>
            <p:cNvSpPr txBox="1"/>
            <p:nvPr/>
          </p:nvSpPr>
          <p:spPr>
            <a:xfrm>
              <a:off x="10204191" y="1997451"/>
              <a:ext cx="13305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</a:rPr>
                <a:t>n = 1000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50F8CC2-C5BC-4641-B786-7ABF5BA6D146}"/>
              </a:ext>
            </a:extLst>
          </p:cNvPr>
          <p:cNvGrpSpPr/>
          <p:nvPr/>
        </p:nvGrpSpPr>
        <p:grpSpPr>
          <a:xfrm>
            <a:off x="7586069" y="2473539"/>
            <a:ext cx="1939314" cy="338554"/>
            <a:chOff x="9595394" y="4234928"/>
            <a:chExt cx="1939314" cy="338554"/>
          </a:xfrm>
        </p:grpSpPr>
        <p:sp>
          <p:nvSpPr>
            <p:cNvPr id="63" name="Right Arrow 89">
              <a:extLst>
                <a:ext uri="{FF2B5EF4-FFF2-40B4-BE49-F238E27FC236}">
                  <a16:creationId xmlns:a16="http://schemas.microsoft.com/office/drawing/2014/main" id="{0DE9A735-A8B3-4FD6-B9F6-B004C54D608E}"/>
                </a:ext>
              </a:extLst>
            </p:cNvPr>
            <p:cNvSpPr/>
            <p:nvPr/>
          </p:nvSpPr>
          <p:spPr>
            <a:xfrm>
              <a:off x="9595394" y="4333835"/>
              <a:ext cx="655257" cy="177103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18DD560-B36C-44F1-9401-2B12562F8B9E}"/>
                </a:ext>
              </a:extLst>
            </p:cNvPr>
            <p:cNvSpPr txBox="1"/>
            <p:nvPr/>
          </p:nvSpPr>
          <p:spPr>
            <a:xfrm>
              <a:off x="10204191" y="4234928"/>
              <a:ext cx="13305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</a:rPr>
                <a:t>m = 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8419C58-DCA8-41AD-AD78-1A690FA55B85}"/>
              </a:ext>
            </a:extLst>
          </p:cNvPr>
          <p:cNvGrpSpPr/>
          <p:nvPr/>
        </p:nvGrpSpPr>
        <p:grpSpPr>
          <a:xfrm>
            <a:off x="7593459" y="3707775"/>
            <a:ext cx="1939314" cy="338554"/>
            <a:chOff x="9595394" y="4803312"/>
            <a:chExt cx="1939314" cy="338554"/>
          </a:xfrm>
        </p:grpSpPr>
        <p:sp>
          <p:nvSpPr>
            <p:cNvPr id="66" name="Right Arrow 88">
              <a:extLst>
                <a:ext uri="{FF2B5EF4-FFF2-40B4-BE49-F238E27FC236}">
                  <a16:creationId xmlns:a16="http://schemas.microsoft.com/office/drawing/2014/main" id="{3830AEC7-4BD6-4EBC-B6E0-B19A76C0D833}"/>
                </a:ext>
              </a:extLst>
            </p:cNvPr>
            <p:cNvSpPr/>
            <p:nvPr/>
          </p:nvSpPr>
          <p:spPr>
            <a:xfrm>
              <a:off x="9595394" y="4892493"/>
              <a:ext cx="655257" cy="181116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090D17F-D092-4FC2-B26A-692A8359CA41}"/>
                </a:ext>
              </a:extLst>
            </p:cNvPr>
            <p:cNvSpPr txBox="1"/>
            <p:nvPr/>
          </p:nvSpPr>
          <p:spPr>
            <a:xfrm>
              <a:off x="10204191" y="4803312"/>
              <a:ext cx="13305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</a:rPr>
                <a:t>k = 2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13DA8888-DF3B-4785-930B-96D0A665DBAF}"/>
              </a:ext>
            </a:extLst>
          </p:cNvPr>
          <p:cNvSpPr/>
          <p:nvPr/>
        </p:nvSpPr>
        <p:spPr>
          <a:xfrm>
            <a:off x="-575808" y="4451814"/>
            <a:ext cx="9309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interrupt messages required = n * m * k = 1000 * 2 * 2 = 4000 (&gt;&gt; 2048)</a:t>
            </a:r>
          </a:p>
        </p:txBody>
      </p:sp>
    </p:spTree>
    <p:extLst>
      <p:ext uri="{BB962C8B-B14F-4D97-AF65-F5344CB8AC3E}">
        <p14:creationId xmlns:p14="http://schemas.microsoft.com/office/powerpoint/2010/main" val="24310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6425" y="234765"/>
            <a:ext cx="8570913" cy="752475"/>
          </a:xfrm>
        </p:spPr>
        <p:txBody>
          <a:bodyPr/>
          <a:lstStyle/>
          <a:p>
            <a:r>
              <a:rPr lang="en-US" dirty="0"/>
              <a:t>Interrupt Message Store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64" y="4918166"/>
            <a:ext cx="176824" cy="17682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7684476" y="4895271"/>
            <a:ext cx="1172139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@twitter handle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F38F63-4C2C-4290-913F-66E4F37A728D}"/>
              </a:ext>
            </a:extLst>
          </p:cNvPr>
          <p:cNvGrpSpPr/>
          <p:nvPr/>
        </p:nvGrpSpPr>
        <p:grpSpPr>
          <a:xfrm>
            <a:off x="819956" y="1639288"/>
            <a:ext cx="2681294" cy="2338675"/>
            <a:chOff x="819956" y="1639288"/>
            <a:chExt cx="2681294" cy="2338675"/>
          </a:xfrm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A58A7DDE-47FD-4D59-B589-B36423EBABD6}"/>
                </a:ext>
              </a:extLst>
            </p:cNvPr>
            <p:cNvSpPr/>
            <p:nvPr/>
          </p:nvSpPr>
          <p:spPr>
            <a:xfrm>
              <a:off x="819956" y="1647669"/>
              <a:ext cx="2681294" cy="2330294"/>
            </a:xfrm>
            <a:prstGeom prst="blockArc">
              <a:avLst>
                <a:gd name="adj1" fmla="val 10800000"/>
                <a:gd name="adj2" fmla="val 16200000"/>
                <a:gd name="adj3" fmla="val 4636"/>
              </a:avLst>
            </a:prstGeom>
            <a:solidFill>
              <a:schemeClr val="bg2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1D69C14E-47DB-4348-8195-4A03F2E393FC}"/>
                </a:ext>
              </a:extLst>
            </p:cNvPr>
            <p:cNvSpPr/>
            <p:nvPr/>
          </p:nvSpPr>
          <p:spPr>
            <a:xfrm>
              <a:off x="819956" y="1639288"/>
              <a:ext cx="2681294" cy="2330294"/>
            </a:xfrm>
            <a:prstGeom prst="blockArc">
              <a:avLst>
                <a:gd name="adj1" fmla="val 5400000"/>
                <a:gd name="adj2" fmla="val 10800000"/>
                <a:gd name="adj3" fmla="val 4636"/>
              </a:avLst>
            </a:prstGeom>
            <a:solidFill>
              <a:schemeClr val="bg2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AE293834-9766-4503-B964-8639FE7D8999}"/>
                </a:ext>
              </a:extLst>
            </p:cNvPr>
            <p:cNvSpPr/>
            <p:nvPr/>
          </p:nvSpPr>
          <p:spPr>
            <a:xfrm>
              <a:off x="819956" y="1639288"/>
              <a:ext cx="2681294" cy="2330294"/>
            </a:xfrm>
            <a:prstGeom prst="blockArc">
              <a:avLst>
                <a:gd name="adj1" fmla="val 0"/>
                <a:gd name="adj2" fmla="val 5400000"/>
                <a:gd name="adj3" fmla="val 4636"/>
              </a:avLst>
            </a:prstGeom>
            <a:solidFill>
              <a:schemeClr val="bg2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FA16208F-4070-468A-8513-34DF6648BC54}"/>
                </a:ext>
              </a:extLst>
            </p:cNvPr>
            <p:cNvSpPr/>
            <p:nvPr/>
          </p:nvSpPr>
          <p:spPr>
            <a:xfrm>
              <a:off x="819956" y="1639288"/>
              <a:ext cx="2681294" cy="2330294"/>
            </a:xfrm>
            <a:prstGeom prst="blockArc">
              <a:avLst>
                <a:gd name="adj1" fmla="val 16200000"/>
                <a:gd name="adj2" fmla="val 0"/>
                <a:gd name="adj3" fmla="val 4636"/>
              </a:avLst>
            </a:prstGeom>
            <a:solidFill>
              <a:schemeClr val="bg2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27E1808D-3752-408E-B3E6-F81E561A2B3C}"/>
                </a:ext>
              </a:extLst>
            </p:cNvPr>
            <p:cNvSpPr/>
            <p:nvPr/>
          </p:nvSpPr>
          <p:spPr>
            <a:xfrm>
              <a:off x="1551183" y="2243750"/>
              <a:ext cx="1361335" cy="1071805"/>
            </a:xfrm>
            <a:custGeom>
              <a:avLst/>
              <a:gdLst>
                <a:gd name="connsiteX0" fmla="*/ 0 w 1643062"/>
                <a:gd name="connsiteY0" fmla="*/ 821531 h 1643062"/>
                <a:gd name="connsiteX1" fmla="*/ 821531 w 1643062"/>
                <a:gd name="connsiteY1" fmla="*/ 0 h 1643062"/>
                <a:gd name="connsiteX2" fmla="*/ 1643062 w 1643062"/>
                <a:gd name="connsiteY2" fmla="*/ 821531 h 1643062"/>
                <a:gd name="connsiteX3" fmla="*/ 821531 w 1643062"/>
                <a:gd name="connsiteY3" fmla="*/ 1643062 h 1643062"/>
                <a:gd name="connsiteX4" fmla="*/ 0 w 1643062"/>
                <a:gd name="connsiteY4" fmla="*/ 821531 h 164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062" h="1643062">
                  <a:moveTo>
                    <a:pt x="0" y="821531"/>
                  </a:moveTo>
                  <a:cubicBezTo>
                    <a:pt x="0" y="367812"/>
                    <a:pt x="367812" y="0"/>
                    <a:pt x="821531" y="0"/>
                  </a:cubicBezTo>
                  <a:cubicBezTo>
                    <a:pt x="1275250" y="0"/>
                    <a:pt x="1643062" y="367812"/>
                    <a:pt x="1643062" y="821531"/>
                  </a:cubicBezTo>
                  <a:cubicBezTo>
                    <a:pt x="1643062" y="1275250"/>
                    <a:pt x="1275250" y="1643062"/>
                    <a:pt x="821531" y="1643062"/>
                  </a:cubicBezTo>
                  <a:cubicBezTo>
                    <a:pt x="367812" y="1643062"/>
                    <a:pt x="0" y="1275250"/>
                    <a:pt x="0" y="8215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6181" tIns="276181" rIns="276181" bIns="276181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latin typeface="Arial" panose="020B0604020202020204" pitchFamily="34" charset="0"/>
                </a:rPr>
                <a:t>Device specific</a:t>
              </a:r>
            </a:p>
          </p:txBody>
        </p:sp>
      </p:grpSp>
      <p:sp>
        <p:nvSpPr>
          <p:cNvPr id="18" name="Freeform 43">
            <a:extLst>
              <a:ext uri="{FF2B5EF4-FFF2-40B4-BE49-F238E27FC236}">
                <a16:creationId xmlns:a16="http://schemas.microsoft.com/office/drawing/2014/main" id="{FDCAFB7A-E158-476C-9306-6BDD9A07A6EF}"/>
              </a:ext>
            </a:extLst>
          </p:cNvPr>
          <p:cNvSpPr/>
          <p:nvPr/>
        </p:nvSpPr>
        <p:spPr>
          <a:xfrm>
            <a:off x="431039" y="2338306"/>
            <a:ext cx="951747" cy="827157"/>
          </a:xfrm>
          <a:custGeom>
            <a:avLst/>
            <a:gdLst>
              <a:gd name="connsiteX0" fmla="*/ 0 w 1150143"/>
              <a:gd name="connsiteY0" fmla="*/ 575072 h 1150143"/>
              <a:gd name="connsiteX1" fmla="*/ 575072 w 1150143"/>
              <a:gd name="connsiteY1" fmla="*/ 0 h 1150143"/>
              <a:gd name="connsiteX2" fmla="*/ 1150144 w 1150143"/>
              <a:gd name="connsiteY2" fmla="*/ 575072 h 1150143"/>
              <a:gd name="connsiteX3" fmla="*/ 575072 w 1150143"/>
              <a:gd name="connsiteY3" fmla="*/ 1150144 h 1150143"/>
              <a:gd name="connsiteX4" fmla="*/ 0 w 1150143"/>
              <a:gd name="connsiteY4" fmla="*/ 575072 h 115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143" h="1150143">
                <a:moveTo>
                  <a:pt x="0" y="575072"/>
                </a:moveTo>
                <a:cubicBezTo>
                  <a:pt x="0" y="257469"/>
                  <a:pt x="257469" y="0"/>
                  <a:pt x="575072" y="0"/>
                </a:cubicBezTo>
                <a:cubicBezTo>
                  <a:pt x="892675" y="0"/>
                  <a:pt x="1150144" y="257469"/>
                  <a:pt x="1150144" y="575072"/>
                </a:cubicBezTo>
                <a:cubicBezTo>
                  <a:pt x="1150144" y="892675"/>
                  <a:pt x="892675" y="1150144"/>
                  <a:pt x="575072" y="1150144"/>
                </a:cubicBezTo>
                <a:cubicBezTo>
                  <a:pt x="257469" y="1150144"/>
                  <a:pt x="0" y="892675"/>
                  <a:pt x="0" y="5750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" rIns="0" bIns="9144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</a:rPr>
              <a:t>Access through host driver</a:t>
            </a:r>
          </a:p>
        </p:txBody>
      </p:sp>
      <p:sp>
        <p:nvSpPr>
          <p:cNvPr id="19" name="Freeform 44">
            <a:extLst>
              <a:ext uri="{FF2B5EF4-FFF2-40B4-BE49-F238E27FC236}">
                <a16:creationId xmlns:a16="http://schemas.microsoft.com/office/drawing/2014/main" id="{ABAEDBC9-B6CE-4E37-BDA3-4D86DAB22965}"/>
              </a:ext>
            </a:extLst>
          </p:cNvPr>
          <p:cNvSpPr/>
          <p:nvPr/>
        </p:nvSpPr>
        <p:spPr>
          <a:xfrm>
            <a:off x="3080915" y="2338307"/>
            <a:ext cx="951747" cy="827157"/>
          </a:xfrm>
          <a:custGeom>
            <a:avLst/>
            <a:gdLst>
              <a:gd name="connsiteX0" fmla="*/ 0 w 1150143"/>
              <a:gd name="connsiteY0" fmla="*/ 575072 h 1150143"/>
              <a:gd name="connsiteX1" fmla="*/ 575072 w 1150143"/>
              <a:gd name="connsiteY1" fmla="*/ 0 h 1150143"/>
              <a:gd name="connsiteX2" fmla="*/ 1150144 w 1150143"/>
              <a:gd name="connsiteY2" fmla="*/ 575072 h 1150143"/>
              <a:gd name="connsiteX3" fmla="*/ 575072 w 1150143"/>
              <a:gd name="connsiteY3" fmla="*/ 1150144 h 1150143"/>
              <a:gd name="connsiteX4" fmla="*/ 0 w 1150143"/>
              <a:gd name="connsiteY4" fmla="*/ 575072 h 115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143" h="1150143">
                <a:moveTo>
                  <a:pt x="0" y="575072"/>
                </a:moveTo>
                <a:cubicBezTo>
                  <a:pt x="0" y="257469"/>
                  <a:pt x="257469" y="0"/>
                  <a:pt x="575072" y="0"/>
                </a:cubicBezTo>
                <a:cubicBezTo>
                  <a:pt x="892675" y="0"/>
                  <a:pt x="1150144" y="257469"/>
                  <a:pt x="1150144" y="575072"/>
                </a:cubicBezTo>
                <a:cubicBezTo>
                  <a:pt x="1150144" y="892675"/>
                  <a:pt x="892675" y="1150144"/>
                  <a:pt x="575072" y="1150144"/>
                </a:cubicBezTo>
                <a:cubicBezTo>
                  <a:pt x="257469" y="1150144"/>
                  <a:pt x="0" y="892675"/>
                  <a:pt x="0" y="5750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" rIns="0" bIns="9144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rgbClr val="FFFFFF"/>
                </a:solidFill>
                <a:latin typeface="Arial" panose="020B0604020202020204" pitchFamily="34" charset="0"/>
              </a:rPr>
              <a:t>No limit on size</a:t>
            </a:r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ED3F537B-C2AF-4891-B06C-35B5FF99B69F}"/>
              </a:ext>
            </a:extLst>
          </p:cNvPr>
          <p:cNvSpPr/>
          <p:nvPr/>
        </p:nvSpPr>
        <p:spPr>
          <a:xfrm>
            <a:off x="1707540" y="3572765"/>
            <a:ext cx="1048619" cy="827157"/>
          </a:xfrm>
          <a:custGeom>
            <a:avLst/>
            <a:gdLst>
              <a:gd name="connsiteX0" fmla="*/ 0 w 1150143"/>
              <a:gd name="connsiteY0" fmla="*/ 575072 h 1150143"/>
              <a:gd name="connsiteX1" fmla="*/ 575072 w 1150143"/>
              <a:gd name="connsiteY1" fmla="*/ 0 h 1150143"/>
              <a:gd name="connsiteX2" fmla="*/ 1150144 w 1150143"/>
              <a:gd name="connsiteY2" fmla="*/ 575072 h 1150143"/>
              <a:gd name="connsiteX3" fmla="*/ 575072 w 1150143"/>
              <a:gd name="connsiteY3" fmla="*/ 1150144 h 1150143"/>
              <a:gd name="connsiteX4" fmla="*/ 0 w 1150143"/>
              <a:gd name="connsiteY4" fmla="*/ 575072 h 115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143" h="1150143">
                <a:moveTo>
                  <a:pt x="0" y="575072"/>
                </a:moveTo>
                <a:cubicBezTo>
                  <a:pt x="0" y="257469"/>
                  <a:pt x="257469" y="0"/>
                  <a:pt x="575072" y="0"/>
                </a:cubicBezTo>
                <a:cubicBezTo>
                  <a:pt x="892675" y="0"/>
                  <a:pt x="1150144" y="257469"/>
                  <a:pt x="1150144" y="575072"/>
                </a:cubicBezTo>
                <a:cubicBezTo>
                  <a:pt x="1150144" y="892675"/>
                  <a:pt x="892675" y="1150144"/>
                  <a:pt x="575072" y="1150144"/>
                </a:cubicBezTo>
                <a:cubicBezTo>
                  <a:pt x="257469" y="1150144"/>
                  <a:pt x="0" y="892675"/>
                  <a:pt x="0" y="57507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" rIns="0" bIns="9144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</a:rPr>
              <a:t>On-device 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</a:rPr>
              <a:t>or system memory</a:t>
            </a:r>
          </a:p>
        </p:txBody>
      </p:sp>
      <p:sp>
        <p:nvSpPr>
          <p:cNvPr id="21" name="Freeform 46">
            <a:extLst>
              <a:ext uri="{FF2B5EF4-FFF2-40B4-BE49-F238E27FC236}">
                <a16:creationId xmlns:a16="http://schemas.microsoft.com/office/drawing/2014/main" id="{7FCD524C-DCAE-4357-A69B-0D683D5127C1}"/>
              </a:ext>
            </a:extLst>
          </p:cNvPr>
          <p:cNvSpPr/>
          <p:nvPr/>
        </p:nvSpPr>
        <p:spPr>
          <a:xfrm>
            <a:off x="1684729" y="1287988"/>
            <a:ext cx="951747" cy="827157"/>
          </a:xfrm>
          <a:custGeom>
            <a:avLst/>
            <a:gdLst>
              <a:gd name="connsiteX0" fmla="*/ 0 w 1150143"/>
              <a:gd name="connsiteY0" fmla="*/ 575072 h 1150143"/>
              <a:gd name="connsiteX1" fmla="*/ 575072 w 1150143"/>
              <a:gd name="connsiteY1" fmla="*/ 0 h 1150143"/>
              <a:gd name="connsiteX2" fmla="*/ 1150144 w 1150143"/>
              <a:gd name="connsiteY2" fmla="*/ 575072 h 1150143"/>
              <a:gd name="connsiteX3" fmla="*/ 575072 w 1150143"/>
              <a:gd name="connsiteY3" fmla="*/ 1150144 h 1150143"/>
              <a:gd name="connsiteX4" fmla="*/ 0 w 1150143"/>
              <a:gd name="connsiteY4" fmla="*/ 575072 h 115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143" h="1150143">
                <a:moveTo>
                  <a:pt x="0" y="575072"/>
                </a:moveTo>
                <a:cubicBezTo>
                  <a:pt x="0" y="257469"/>
                  <a:pt x="257469" y="0"/>
                  <a:pt x="575072" y="0"/>
                </a:cubicBezTo>
                <a:cubicBezTo>
                  <a:pt x="892675" y="0"/>
                  <a:pt x="1150144" y="257469"/>
                  <a:pt x="1150144" y="575072"/>
                </a:cubicBezTo>
                <a:cubicBezTo>
                  <a:pt x="1150144" y="892675"/>
                  <a:pt x="892675" y="1150144"/>
                  <a:pt x="575072" y="1150144"/>
                </a:cubicBezTo>
                <a:cubicBezTo>
                  <a:pt x="257469" y="1150144"/>
                  <a:pt x="0" y="892675"/>
                  <a:pt x="0" y="5750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440" rIns="0" bIns="9144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</a:rPr>
              <a:t>Unified or multiple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319FB9-99E3-4F08-8450-93A90AE72881}"/>
              </a:ext>
            </a:extLst>
          </p:cNvPr>
          <p:cNvSpPr txBox="1"/>
          <p:nvPr/>
        </p:nvSpPr>
        <p:spPr>
          <a:xfrm>
            <a:off x="4541881" y="1413812"/>
            <a:ext cx="3579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</a:rPr>
              <a:t>Follows </a:t>
            </a:r>
            <a:r>
              <a:rPr lang="en-US" sz="2400" dirty="0" err="1">
                <a:latin typeface="Arial" panose="020B0604020202020204" pitchFamily="34" charset="0"/>
              </a:rPr>
              <a:t>MSI</a:t>
            </a:r>
            <a:r>
              <a:rPr lang="en-US" sz="2400" dirty="0">
                <a:latin typeface="Arial" panose="020B0604020202020204" pitchFamily="34" charset="0"/>
              </a:rPr>
              <a:t>-X format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</a:rPr>
              <a:t>Device can support both IMS and MSI-X</a:t>
            </a:r>
          </a:p>
          <a:p>
            <a:pPr marL="342900" indent="-34290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</a:rPr>
              <a:t>Uses remappable format</a:t>
            </a:r>
          </a:p>
        </p:txBody>
      </p:sp>
    </p:spTree>
    <p:extLst>
      <p:ext uri="{BB962C8B-B14F-4D97-AF65-F5344CB8AC3E}">
        <p14:creationId xmlns:p14="http://schemas.microsoft.com/office/powerpoint/2010/main" val="16081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TC Content Slide  Turquoise">
  <a:themeElements>
    <a:clrScheme name="OTC Turquoise Color Palette">
      <a:dk1>
        <a:srgbClr val="000000"/>
      </a:dk1>
      <a:lt1>
        <a:srgbClr val="FFFFFF"/>
      </a:lt1>
      <a:dk2>
        <a:srgbClr val="003C71"/>
      </a:dk2>
      <a:lt2>
        <a:srgbClr val="B1BABF"/>
      </a:lt2>
      <a:accent1>
        <a:srgbClr val="9ADCE7"/>
      </a:accent1>
      <a:accent2>
        <a:srgbClr val="0071C5"/>
      </a:accent2>
      <a:accent3>
        <a:srgbClr val="009CDA"/>
      </a:accent3>
      <a:accent4>
        <a:srgbClr val="6B748A"/>
      </a:accent4>
      <a:accent5>
        <a:srgbClr val="2790A3"/>
      </a:accent5>
      <a:accent6>
        <a:srgbClr val="4ACEE6"/>
      </a:accent6>
      <a:hlink>
        <a:srgbClr val="08327F"/>
      </a:hlink>
      <a:folHlink>
        <a:srgbClr val="0071C5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20000"/>
            <a:lumOff val="80000"/>
          </a:schemeClr>
        </a:solidFill>
      </a:spPr>
      <a:bodyPr vert="horz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B27677AF-4796-D14D-A9D3-B1EFDC3FC689}" vid="{A39FE372-8979-2248-AD84-BF5E6CF2E572}"/>
    </a:ext>
  </a:extLst>
</a:theme>
</file>

<file path=ppt/theme/theme2.xml><?xml version="1.0" encoding="utf-8"?>
<a:theme xmlns:a="http://schemas.openxmlformats.org/drawingml/2006/main" name="1_OTC Content Slide Blue">
  <a:themeElements>
    <a:clrScheme name="Custom 14">
      <a:dk1>
        <a:srgbClr val="FEFFFF"/>
      </a:dk1>
      <a:lt1>
        <a:srgbClr val="FEFFFF"/>
      </a:lt1>
      <a:dk2>
        <a:srgbClr val="521B92"/>
      </a:dk2>
      <a:lt2>
        <a:srgbClr val="521B92"/>
      </a:lt2>
      <a:accent1>
        <a:srgbClr val="521B92"/>
      </a:accent1>
      <a:accent2>
        <a:srgbClr val="C0C0C0"/>
      </a:accent2>
      <a:accent3>
        <a:srgbClr val="D783FF"/>
      </a:accent3>
      <a:accent4>
        <a:srgbClr val="9437FF"/>
      </a:accent4>
      <a:accent5>
        <a:srgbClr val="4D0AA6"/>
      </a:accent5>
      <a:accent6>
        <a:srgbClr val="2A0659"/>
      </a:accent6>
      <a:hlink>
        <a:srgbClr val="7E65BE"/>
      </a:hlink>
      <a:folHlink>
        <a:srgbClr val="DFCCF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20000"/>
            <a:lumOff val="80000"/>
          </a:schemeClr>
        </a:solidFill>
      </a:spPr>
      <a:bodyPr vert="horz" lIns="0" tIns="0" rIns="0" bIns="0" rtlCol="0">
        <a:noAutofit/>
      </a:bodyPr>
      <a:lstStyle>
        <a:defPPr>
          <a:defRPr sz="1100" dirty="0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B27677AF-4796-D14D-A9D3-B1EFDC3FC689}" vid="{8670AA66-853B-F54F-888D-3840EAA58D6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888</Words>
  <Application>Microsoft Office PowerPoint</Application>
  <PresentationFormat>On-screen Show (16:9)</PresentationFormat>
  <Paragraphs>297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AppleSymbols</vt:lpstr>
      <vt:lpstr>Arial</vt:lpstr>
      <vt:lpstr>Clear Sans</vt:lpstr>
      <vt:lpstr>Courier New</vt:lpstr>
      <vt:lpstr>Intel Clear</vt:lpstr>
      <vt:lpstr>Intel Clear Light</vt:lpstr>
      <vt:lpstr>Intel Clear Pro</vt:lpstr>
      <vt:lpstr>LucidaGrande</vt:lpstr>
      <vt:lpstr>Wingdings</vt:lpstr>
      <vt:lpstr>OTC Content Slide  Turquoise</vt:lpstr>
      <vt:lpstr>1_OTC Content Slide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CTPClassification=CTP_IC:VisualMarkings=, CTPClassification=CTP_IC</cp:keywords>
  <cp:lastModifiedBy/>
  <cp:revision>1</cp:revision>
  <dcterms:created xsi:type="dcterms:W3CDTF">2017-10-09T19:47:02Z</dcterms:created>
  <dcterms:modified xsi:type="dcterms:W3CDTF">2019-08-30T19:07:49Z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ead8d52b-6295-4a2c-9161-5631ef442559</vt:lpwstr>
  </property>
  <property fmtid="{D5CDD505-2E9C-101B-9397-08002B2CF9AE}" pid="3" name="CTP_BU">
    <vt:lpwstr>SYSTEM SOFTWARE PRODUCTS GRP</vt:lpwstr>
  </property>
  <property fmtid="{D5CDD505-2E9C-101B-9397-08002B2CF9AE}" pid="4" name="CTP_TimeStamp">
    <vt:lpwstr>2019-08-30 19:07:48Z</vt:lpwstr>
  </property>
  <property fmtid="{D5CDD505-2E9C-101B-9397-08002B2CF9AE}" pid="5" name="CTPClassification">
    <vt:lpwstr>CTP_IC</vt:lpwstr>
  </property>
</Properties>
</file>